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1"/>
  </p:notesMasterIdLst>
  <p:handoutMasterIdLst>
    <p:handoutMasterId r:id="rId32"/>
  </p:handoutMasterIdLst>
  <p:sldIdLst>
    <p:sldId id="547" r:id="rId2"/>
    <p:sldId id="550" r:id="rId3"/>
    <p:sldId id="583" r:id="rId4"/>
    <p:sldId id="622" r:id="rId5"/>
    <p:sldId id="646" r:id="rId6"/>
    <p:sldId id="647" r:id="rId7"/>
    <p:sldId id="650" r:id="rId8"/>
    <p:sldId id="659" r:id="rId9"/>
    <p:sldId id="648" r:id="rId10"/>
    <p:sldId id="649" r:id="rId11"/>
    <p:sldId id="614" r:id="rId12"/>
    <p:sldId id="651" r:id="rId13"/>
    <p:sldId id="624" r:id="rId14"/>
    <p:sldId id="652" r:id="rId15"/>
    <p:sldId id="653" r:id="rId16"/>
    <p:sldId id="625" r:id="rId17"/>
    <p:sldId id="655" r:id="rId18"/>
    <p:sldId id="654" r:id="rId19"/>
    <p:sldId id="656" r:id="rId20"/>
    <p:sldId id="628" r:id="rId21"/>
    <p:sldId id="657" r:id="rId22"/>
    <p:sldId id="629" r:id="rId23"/>
    <p:sldId id="658" r:id="rId24"/>
    <p:sldId id="641" r:id="rId25"/>
    <p:sldId id="562" r:id="rId26"/>
    <p:sldId id="554" r:id="rId27"/>
    <p:sldId id="660" r:id="rId28"/>
    <p:sldId id="552" r:id="rId29"/>
    <p:sldId id="553" r:id="rId30"/>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62" d="100"/>
          <a:sy n="62" d="100"/>
        </p:scale>
        <p:origin x="744" y="102"/>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2019-07-31</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7/31/2019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Comments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smtClean="0"/>
              <a:t>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Comment_(computer_programming)" TargetMode="External"/><Relationship Id="rId2" Type="http://schemas.openxmlformats.org/officeDocument/2006/relationships/hyperlink" Target="http://www.icsharpcode.net/technotes/commenting20020413.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Comments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 comments</a:t>
            </a:r>
            <a:endParaRPr lang="en-CA" dirty="0"/>
          </a:p>
        </p:txBody>
      </p:sp>
      <p:sp>
        <p:nvSpPr>
          <p:cNvPr id="3" name="Content Placeholder 2"/>
          <p:cNvSpPr>
            <a:spLocks noGrp="1"/>
          </p:cNvSpPr>
          <p:nvPr>
            <p:ph idx="1"/>
          </p:nvPr>
        </p:nvSpPr>
        <p:spPr/>
        <p:txBody>
          <a:bodyPr>
            <a:noAutofit/>
          </a:bodyPr>
          <a:lstStyle/>
          <a:p>
            <a:pPr marL="57150" indent="0">
              <a:buNone/>
            </a:pPr>
            <a:r>
              <a:rPr lang="en-CA" sz="1200" dirty="0" smtClean="0">
                <a:latin typeface="Consolas" panose="020B0609020204030204" pitchFamily="49" charset="0"/>
                <a:cs typeface="Consolas" panose="020B0609020204030204" pitchFamily="49" charset="0"/>
              </a:rPr>
              <a:t>////////////////////////////////////////////////////////////////////////////</a:t>
            </a:r>
          </a:p>
          <a:p>
            <a:pPr marL="57150" indent="0">
              <a:buNone/>
            </a:pPr>
            <a:r>
              <a:rPr lang="en-CA" sz="1200" dirty="0" smtClean="0">
                <a:latin typeface="Consolas" panose="020B0609020204030204" pitchFamily="49" charset="0"/>
                <a:cs typeface="Consolas" panose="020B0609020204030204" pitchFamily="49" charset="0"/>
              </a:rPr>
              <a:t>// sinc_1_16</a:t>
            </a:r>
          </a:p>
          <a:p>
            <a:pPr marL="57150" indent="0">
              <a:buNone/>
            </a:pPr>
            <a:r>
              <a:rPr lang="en-CA" sz="1200" dirty="0" smtClean="0">
                <a:latin typeface="Consolas" panose="020B0609020204030204" pitchFamily="49" charset="0"/>
                <a:cs typeface="Consolas" panose="020B0609020204030204" pitchFamily="49" charset="0"/>
              </a:rPr>
              <a:t>//</a:t>
            </a:r>
          </a:p>
          <a:p>
            <a:pPr marL="57150" indent="0">
              <a:buNone/>
            </a:pPr>
            <a:r>
              <a:rPr lang="en-CA" sz="1200" dirty="0" smtClean="0">
                <a:latin typeface="Consolas" panose="020B0609020204030204" pitchFamily="49" charset="0"/>
                <a:cs typeface="Consolas" panose="020B0609020204030204" pitchFamily="49" charset="0"/>
              </a:rPr>
              <a:t>// @file      dsp.cpp</a:t>
            </a:r>
          </a:p>
          <a:p>
            <a:pPr marL="57150" indent="0">
              <a:buNone/>
            </a:pPr>
            <a:r>
              <a:rPr lang="en-CA" sz="1200" dirty="0" smtClean="0">
                <a:latin typeface="Consolas" panose="020B0609020204030204" pitchFamily="49" charset="0"/>
                <a:cs typeface="Consolas" panose="020B0609020204030204" pitchFamily="49" charset="0"/>
              </a:rPr>
              <a:t>// @author    Douglas Wilhelm Harder</a:t>
            </a:r>
          </a:p>
          <a:p>
            <a:pPr marL="57150" indent="0">
              <a:buNone/>
            </a:pPr>
            <a:r>
              <a:rPr lang="en-CA" sz="1200" dirty="0" smtClean="0">
                <a:latin typeface="Consolas" panose="020B0609020204030204" pitchFamily="49" charset="0"/>
                <a:cs typeface="Consolas" panose="020B0609020204030204" pitchFamily="49" charset="0"/>
              </a:rPr>
              <a:t>// @date      2018-06-19</a:t>
            </a:r>
          </a:p>
          <a:p>
            <a:pPr marL="57150" indent="0">
              <a:buNone/>
            </a:pPr>
            <a:r>
              <a:rPr lang="en-CA" sz="1200" dirty="0" smtClean="0">
                <a:latin typeface="Consolas" panose="020B0609020204030204" pitchFamily="49" charset="0"/>
                <a:cs typeface="Consolas" panose="020B0609020204030204" pitchFamily="49" charset="0"/>
              </a:rPr>
              <a:t>// @version   1.0</a:t>
            </a:r>
          </a:p>
          <a:p>
            <a:pPr marL="57150" indent="0">
              <a:buNone/>
            </a:pPr>
            <a:r>
              <a:rPr lang="en-CA" sz="1200" dirty="0" smtClean="0">
                <a:latin typeface="Consolas" panose="020B0609020204030204" pitchFamily="49" charset="0"/>
                <a:cs typeface="Consolas" panose="020B0609020204030204" pitchFamily="49" charset="0"/>
              </a:rPr>
              <a:t>//</a:t>
            </a:r>
          </a:p>
          <a:p>
            <a:pPr marL="57150" indent="0">
              <a:buNone/>
            </a:pPr>
            <a:r>
              <a:rPr lang="en-CA" sz="1200" dirty="0" smtClean="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param</a:t>
            </a:r>
            <a:r>
              <a:rPr lang="en-CA" sz="1200" dirty="0" smtClean="0">
                <a:latin typeface="Consolas" panose="020B0609020204030204" pitchFamily="49" charset="0"/>
                <a:cs typeface="Consolas" panose="020B0609020204030204" pitchFamily="49" charset="0"/>
              </a:rPr>
              <a:t> x    a value -1.16 &lt;= x &lt;= 1.16</a:t>
            </a:r>
          </a:p>
          <a:p>
            <a:pPr marL="57150" indent="0">
              <a:buNone/>
            </a:pPr>
            <a:r>
              <a:rPr lang="en-CA" sz="1200" dirty="0" smtClean="0">
                <a:latin typeface="Consolas" panose="020B0609020204030204" pitchFamily="49" charset="0"/>
                <a:cs typeface="Consolas" panose="020B0609020204030204" pitchFamily="49" charset="0"/>
              </a:rPr>
              <a:t>// @return     an approximation of the sinc function on the given</a:t>
            </a:r>
          </a:p>
          <a:p>
            <a:pPr marL="57150" indent="0">
              <a:buNone/>
            </a:pPr>
            <a:r>
              <a:rPr lang="en-CA" sz="1200" dirty="0" smtClean="0">
                <a:latin typeface="Consolas" panose="020B0609020204030204" pitchFamily="49" charset="0"/>
                <a:cs typeface="Consolas" panose="020B0609020204030204" pitchFamily="49" charset="0"/>
              </a:rPr>
              <a:t>//             interval with an absolute error no larger than 0.02</a:t>
            </a:r>
          </a:p>
          <a:p>
            <a:pPr marL="57150" indent="0">
              <a:buNone/>
            </a:pPr>
            <a:r>
              <a:rPr lang="en-CA" sz="1200" dirty="0" smtClean="0">
                <a:latin typeface="Consolas" panose="020B0609020204030204" pitchFamily="49" charset="0"/>
                <a:cs typeface="Consolas" panose="020B0609020204030204" pitchFamily="49" charset="0"/>
              </a:rPr>
              <a:t>//</a:t>
            </a:r>
          </a:p>
          <a:p>
            <a:pPr marL="57150" indent="0">
              <a:buNone/>
            </a:pPr>
            <a:r>
              <a:rPr lang="en-CA" sz="1200" dirty="0" smtClean="0">
                <a:latin typeface="Consolas" panose="020B0609020204030204" pitchFamily="49" charset="0"/>
                <a:cs typeface="Consolas" panose="020B0609020204030204" pitchFamily="49" charset="0"/>
              </a:rPr>
              <a:t>// @section    DESCRIPTION</a:t>
            </a:r>
          </a:p>
          <a:p>
            <a:pPr marL="57150" indent="0">
              <a:buNone/>
            </a:pPr>
            <a:r>
              <a:rPr lang="en-CA" sz="1200" dirty="0" smtClean="0">
                <a:latin typeface="Consolas" panose="020B0609020204030204" pitchFamily="49" charset="0"/>
                <a:cs typeface="Consolas" panose="020B0609020204030204" pitchFamily="49" charset="0"/>
              </a:rPr>
              <a:t>// This approximation uses a clamped quartic spline that satisfies</a:t>
            </a:r>
          </a:p>
          <a:p>
            <a:pPr marL="57150" indent="0">
              <a:buNone/>
            </a:pPr>
            <a:r>
              <a:rPr lang="en-CA" sz="1200" dirty="0" smtClean="0">
                <a:latin typeface="Consolas" panose="020B0609020204030204" pitchFamily="49" charset="0"/>
                <a:cs typeface="Consolas" panose="020B0609020204030204" pitchFamily="49" charset="0"/>
              </a:rPr>
              <a:t>// the following conditions:</a:t>
            </a:r>
          </a:p>
          <a:p>
            <a:pPr marL="57150" indent="0">
              <a:buNone/>
            </a:pPr>
            <a:r>
              <a:rPr lang="en-CA" sz="1200" dirty="0" smtClean="0">
                <a:latin typeface="Consolas" panose="020B0609020204030204" pitchFamily="49" charset="0"/>
                <a:cs typeface="Consolas" panose="020B0609020204030204" pitchFamily="49" charset="0"/>
              </a:rPr>
              <a:t>//      p(-1) = sinc(-1) = 0   p'(-1) = sinc'(-1) =  1</a:t>
            </a:r>
          </a:p>
          <a:p>
            <a:pPr marL="57150" indent="0">
              <a:buNone/>
            </a:pPr>
            <a:r>
              <a:rPr lang="en-CA" sz="1200" dirty="0" smtClean="0">
                <a:latin typeface="Consolas" panose="020B0609020204030204" pitchFamily="49" charset="0"/>
                <a:cs typeface="Consolas" panose="020B0609020204030204" pitchFamily="49" charset="0"/>
              </a:rPr>
              <a:t>//      p( 0) = sinc( 0) = 1   p'( 0) = sinc'( 0) =  0</a:t>
            </a:r>
          </a:p>
          <a:p>
            <a:pPr marL="57150" indent="0">
              <a:buNone/>
            </a:pPr>
            <a:r>
              <a:rPr lang="en-CA" sz="1200" dirty="0" smtClean="0">
                <a:latin typeface="Consolas" panose="020B0609020204030204" pitchFamily="49" charset="0"/>
                <a:cs typeface="Consolas" panose="020B0609020204030204" pitchFamily="49" charset="0"/>
              </a:rPr>
              <a:t>//      p( 1) = sinc( 1) = 0   </a:t>
            </a:r>
            <a:r>
              <a:rPr lang="en-CA" sz="1200" dirty="0">
                <a:latin typeface="Consolas" panose="020B0609020204030204" pitchFamily="49" charset="0"/>
                <a:cs typeface="Consolas" panose="020B0609020204030204" pitchFamily="49" charset="0"/>
              </a:rPr>
              <a:t>p</a:t>
            </a:r>
            <a:r>
              <a:rPr lang="en-CA" sz="1200" dirty="0" smtClean="0">
                <a:latin typeface="Consolas" panose="020B0609020204030204" pitchFamily="49" charset="0"/>
                <a:cs typeface="Consolas" panose="020B0609020204030204" pitchFamily="49" charset="0"/>
              </a:rPr>
              <a:t>'( 1</a:t>
            </a:r>
            <a:r>
              <a:rPr lang="en-CA" sz="1200" dirty="0">
                <a:latin typeface="Consolas" panose="020B0609020204030204" pitchFamily="49" charset="0"/>
                <a:cs typeface="Consolas" panose="020B0609020204030204" pitchFamily="49" charset="0"/>
              </a:rPr>
              <a:t>) = sinc</a:t>
            </a:r>
            <a:r>
              <a:rPr lang="en-CA" sz="1200" dirty="0" smtClean="0">
                <a:latin typeface="Consolas" panose="020B0609020204030204" pitchFamily="49" charset="0"/>
                <a:cs typeface="Consolas" panose="020B0609020204030204" pitchFamily="49" charset="0"/>
              </a:rPr>
              <a:t>'( 1) = -1</a:t>
            </a:r>
          </a:p>
          <a:p>
            <a:pPr marL="57150" indent="0">
              <a:buNone/>
            </a:pPr>
            <a:r>
              <a:rPr lang="en-CA" sz="1200" dirty="0" smtClean="0">
                <a:latin typeface="Consolas" panose="020B0609020204030204" pitchFamily="49" charset="0"/>
                <a:cs typeface="Consolas" panose="020B0609020204030204" pitchFamily="49" charset="0"/>
              </a:rPr>
              <a:t>//</a:t>
            </a:r>
          </a:p>
          <a:p>
            <a:pPr marL="57150" indent="0">
              <a:buNone/>
            </a:pPr>
            <a:r>
              <a:rPr lang="en-CA" sz="1200" dirty="0" smtClean="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todo</a:t>
            </a:r>
            <a:r>
              <a:rPr lang="en-CA" sz="1200" dirty="0" smtClean="0">
                <a:latin typeface="Consolas" panose="020B0609020204030204" pitchFamily="49" charset="0"/>
                <a:cs typeface="Consolas" panose="020B0609020204030204" pitchFamily="49" charset="0"/>
              </a:rPr>
              <a:t> Requires some optimization...</a:t>
            </a:r>
          </a:p>
          <a:p>
            <a:pPr marL="57150"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see &lt;a </a:t>
            </a:r>
            <a:r>
              <a:rPr lang="en-CA" sz="1200" dirty="0" err="1" smtClean="0">
                <a:latin typeface="Consolas" panose="020B0609020204030204" pitchFamily="49" charset="0"/>
                <a:cs typeface="Consolas" panose="020B0609020204030204" pitchFamily="49" charset="0"/>
              </a:rPr>
              <a:t>href</a:t>
            </a:r>
            <a:r>
              <a:rPr lang="en-CA" sz="1200" dirty="0" smtClean="0">
                <a:latin typeface="Consolas" panose="020B0609020204030204" pitchFamily="49" charset="0"/>
                <a:cs typeface="Consolas" panose="020B0609020204030204" pitchFamily="49" charset="0"/>
              </a:rPr>
              <a:t>="https</a:t>
            </a:r>
            <a:r>
              <a:rPr lang="en-CA" sz="1200" dirty="0">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en.wikipedia.org/wiki/</a:t>
            </a:r>
            <a:r>
              <a:rPr lang="en-CA" sz="1200" dirty="0" err="1" smtClean="0">
                <a:latin typeface="Consolas" panose="020B0609020204030204" pitchFamily="49" charset="0"/>
                <a:cs typeface="Consolas" panose="020B0609020204030204" pitchFamily="49" charset="0"/>
              </a:rPr>
              <a:t>Sinc_function</a:t>
            </a:r>
            <a:r>
              <a:rPr lang="en-CA" sz="1200" dirty="0" smtClean="0">
                <a:latin typeface="Consolas" panose="020B0609020204030204" pitchFamily="49" charset="0"/>
                <a:cs typeface="Consolas" panose="020B0609020204030204" pitchFamily="49" charset="0"/>
              </a:rPr>
              <a:t>"&gt;Wikipedia&lt;/a&gt;</a:t>
            </a:r>
          </a:p>
          <a:p>
            <a:pPr marL="57150" indent="0">
              <a:buNone/>
            </a:pPr>
            <a:r>
              <a:rPr lang="en-CA" sz="1200" dirty="0">
                <a:latin typeface="Consolas" panose="020B0609020204030204" pitchFamily="49" charset="0"/>
                <a:cs typeface="Consolas" panose="020B0609020204030204" pitchFamily="49" charset="0"/>
              </a:rPr>
              <a:t>////////////////////////////////////////////////////////////////////////////</a:t>
            </a:r>
          </a:p>
        </p:txBody>
      </p:sp>
      <p:sp>
        <p:nvSpPr>
          <p:cNvPr id="4" name="TextBox 3"/>
          <p:cNvSpPr txBox="1"/>
          <p:nvPr/>
        </p:nvSpPr>
        <p:spPr>
          <a:xfrm>
            <a:off x="3203848" y="2204864"/>
            <a:ext cx="4905510"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Documentation: the author, creation date, etc.</a:t>
            </a:r>
            <a:endParaRPr lang="en-CA" dirty="0">
              <a:solidFill>
                <a:srgbClr val="FF0000"/>
              </a:solidFill>
              <a:latin typeface="Georgia" panose="02040502050405020303" pitchFamily="18" charset="0"/>
            </a:endParaRPr>
          </a:p>
        </p:txBody>
      </p:sp>
      <p:sp>
        <p:nvSpPr>
          <p:cNvPr id="5" name="TextBox 4"/>
          <p:cNvSpPr txBox="1"/>
          <p:nvPr/>
        </p:nvSpPr>
        <p:spPr>
          <a:xfrm>
            <a:off x="3427672" y="2996952"/>
            <a:ext cx="4573688"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What the parameters  are, what is returned</a:t>
            </a:r>
            <a:endParaRPr lang="en-CA" dirty="0">
              <a:solidFill>
                <a:srgbClr val="FF0000"/>
              </a:solidFill>
              <a:latin typeface="Georgia" panose="02040502050405020303" pitchFamily="18" charset="0"/>
            </a:endParaRPr>
          </a:p>
        </p:txBody>
      </p:sp>
      <p:sp>
        <p:nvSpPr>
          <p:cNvPr id="6" name="TextBox 5"/>
          <p:cNvSpPr txBox="1"/>
          <p:nvPr/>
        </p:nvSpPr>
        <p:spPr>
          <a:xfrm>
            <a:off x="4003736" y="4077072"/>
            <a:ext cx="4297971"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A description of why this function works</a:t>
            </a:r>
            <a:endParaRPr lang="en-CA" dirty="0">
              <a:solidFill>
                <a:srgbClr val="FF0000"/>
              </a:solidFill>
              <a:latin typeface="Georgia" panose="02040502050405020303" pitchFamily="18" charset="0"/>
            </a:endParaRPr>
          </a:p>
        </p:txBody>
      </p:sp>
    </p:spTree>
    <p:extLst>
      <p:ext uri="{BB962C8B-B14F-4D97-AF65-F5344CB8AC3E}">
        <p14:creationId xmlns:p14="http://schemas.microsoft.com/office/powerpoint/2010/main" val="2000994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Function comments</a:t>
            </a:r>
          </a:p>
        </p:txBody>
      </p:sp>
      <p:sp>
        <p:nvSpPr>
          <p:cNvPr id="3" name="Content Placeholder 2"/>
          <p:cNvSpPr>
            <a:spLocks noGrp="1"/>
          </p:cNvSpPr>
          <p:nvPr>
            <p:ph idx="1"/>
          </p:nvPr>
        </p:nvSpPr>
        <p:spPr/>
        <p:txBody>
          <a:bodyPr/>
          <a:lstStyle/>
          <a:p>
            <a:r>
              <a:rPr lang="en-CA" dirty="0" smtClean="0"/>
              <a:t>The purpose of comments is to inform the programmer reading the function to understand what is going on</a:t>
            </a:r>
          </a:p>
          <a:p>
            <a:endParaRPr lang="en-CA" dirty="0"/>
          </a:p>
          <a:p>
            <a:r>
              <a:rPr lang="en-CA" dirty="0" smtClean="0"/>
              <a:t>Comments could be used to describe the</a:t>
            </a:r>
            <a:endParaRPr lang="en-CA" dirty="0" smtClean="0">
              <a:latin typeface="Consolas" panose="020B0609020204030204" pitchFamily="49" charset="0"/>
              <a:cs typeface="Consolas" panose="020B0609020204030204" pitchFamily="49" charset="0"/>
            </a:endParaRPr>
          </a:p>
          <a:p>
            <a:pPr lvl="1"/>
            <a:r>
              <a:rPr lang="en-CA" dirty="0" smtClean="0"/>
              <a:t>Documentary</a:t>
            </a:r>
          </a:p>
          <a:p>
            <a:pPr lvl="1"/>
            <a:r>
              <a:rPr lang="en-CA" dirty="0" smtClean="0"/>
              <a:t>Functional</a:t>
            </a:r>
          </a:p>
          <a:p>
            <a:pPr lvl="1"/>
            <a:r>
              <a:rPr lang="en-CA" dirty="0" smtClean="0"/>
              <a:t>Algorithm</a:t>
            </a:r>
          </a:p>
          <a:p>
            <a:pPr lvl="1"/>
            <a:r>
              <a:rPr lang="en-CA" dirty="0" smtClean="0"/>
              <a:t>Explanatory</a:t>
            </a:r>
          </a:p>
        </p:txBody>
      </p:sp>
    </p:spTree>
    <p:extLst>
      <p:ext uri="{BB962C8B-B14F-4D97-AF65-F5344CB8AC3E}">
        <p14:creationId xmlns:p14="http://schemas.microsoft.com/office/powerpoint/2010/main" val="3495409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Documentary</a:t>
            </a:r>
            <a:endParaRPr lang="en-CA" dirty="0"/>
          </a:p>
        </p:txBody>
      </p:sp>
      <p:sp>
        <p:nvSpPr>
          <p:cNvPr id="3" name="Content Placeholder 2"/>
          <p:cNvSpPr>
            <a:spLocks noGrp="1"/>
          </p:cNvSpPr>
          <p:nvPr>
            <p:ph idx="1"/>
          </p:nvPr>
        </p:nvSpPr>
        <p:spPr/>
        <p:txBody>
          <a:bodyPr/>
          <a:lstStyle/>
          <a:p>
            <a:r>
              <a:rPr lang="en-CA" dirty="0" smtClean="0"/>
              <a:t>Documentation includes:</a:t>
            </a:r>
          </a:p>
          <a:p>
            <a:pPr lvl="1"/>
            <a:r>
              <a:rPr lang="en-CA" dirty="0" smtClean="0"/>
              <a:t>Who was the original author</a:t>
            </a:r>
          </a:p>
          <a:p>
            <a:pPr lvl="1"/>
            <a:r>
              <a:rPr lang="en-CA" dirty="0" smtClean="0"/>
              <a:t>When was the file first written</a:t>
            </a:r>
          </a:p>
          <a:p>
            <a:pPr lvl="1"/>
            <a:r>
              <a:rPr lang="en-CA" dirty="0"/>
              <a:t>What is the current version number</a:t>
            </a:r>
          </a:p>
          <a:p>
            <a:pPr lvl="1"/>
            <a:r>
              <a:rPr lang="en-CA" dirty="0" smtClean="0"/>
              <a:t>What have been the significant changes made</a:t>
            </a:r>
          </a:p>
          <a:p>
            <a:pPr lvl="1"/>
            <a:endParaRPr lang="en-CA" dirty="0"/>
          </a:p>
          <a:p>
            <a:r>
              <a:rPr lang="en-CA" dirty="0" smtClean="0"/>
              <a:t>Example:</a:t>
            </a:r>
          </a:p>
          <a:p>
            <a:pPr marL="57150" indent="0">
              <a:buNone/>
            </a:pPr>
            <a:r>
              <a:rPr lang="en-CA" sz="1600" dirty="0">
                <a:latin typeface="Consolas" panose="020B0609020204030204" pitchFamily="49" charset="0"/>
                <a:cs typeface="Consolas" panose="020B0609020204030204" pitchFamily="49" charset="0"/>
              </a:rPr>
              <a:t>// @file      </a:t>
            </a:r>
            <a:r>
              <a:rPr lang="en-CA" sz="1600" dirty="0" smtClean="0">
                <a:latin typeface="Consolas" panose="020B0609020204030204" pitchFamily="49" charset="0"/>
                <a:cs typeface="Consolas" panose="020B0609020204030204" pitchFamily="49" charset="0"/>
              </a:rPr>
              <a:t>gcd.cpp</a:t>
            </a:r>
            <a:endParaRPr lang="en-CA" sz="1600" dirty="0">
              <a:latin typeface="Consolas" panose="020B0609020204030204" pitchFamily="49" charset="0"/>
              <a:cs typeface="Consolas" panose="020B0609020204030204" pitchFamily="49" charset="0"/>
            </a:endParaRPr>
          </a:p>
          <a:p>
            <a:pPr marL="57150"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@author    </a:t>
            </a:r>
            <a:r>
              <a:rPr lang="en-CA" sz="1600" dirty="0" smtClean="0">
                <a:latin typeface="Consolas" panose="020B0609020204030204" pitchFamily="49" charset="0"/>
                <a:cs typeface="Consolas" panose="020B0609020204030204" pitchFamily="49" charset="0"/>
              </a:rPr>
              <a:t>Hiren Patel</a:t>
            </a:r>
            <a:endParaRPr lang="en-CA" sz="1600" dirty="0">
              <a:latin typeface="Consolas" panose="020B0609020204030204" pitchFamily="49" charset="0"/>
              <a:cs typeface="Consolas" panose="020B0609020204030204" pitchFamily="49" charset="0"/>
            </a:endParaRPr>
          </a:p>
          <a:p>
            <a:pPr marL="57150" indent="0">
              <a:buNone/>
            </a:pPr>
            <a:r>
              <a:rPr lang="en-CA" sz="1600" dirty="0">
                <a:latin typeface="Consolas" panose="020B0609020204030204" pitchFamily="49" charset="0"/>
                <a:cs typeface="Consolas" panose="020B0609020204030204" pitchFamily="49" charset="0"/>
              </a:rPr>
              <a:t>// @author    Douglas Wilhelm Harder</a:t>
            </a:r>
          </a:p>
          <a:p>
            <a:pPr marL="57150"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@date      2018-06-19</a:t>
            </a:r>
          </a:p>
          <a:p>
            <a:pPr marL="57150" indent="0">
              <a:buNone/>
            </a:pPr>
            <a:r>
              <a:rPr lang="en-CA" sz="1600" dirty="0">
                <a:latin typeface="Consolas" panose="020B0609020204030204" pitchFamily="49" charset="0"/>
                <a:cs typeface="Consolas" panose="020B0609020204030204" pitchFamily="49" charset="0"/>
              </a:rPr>
              <a:t>// @version   </a:t>
            </a:r>
            <a:r>
              <a:rPr lang="en-CA" sz="1600" dirty="0" smtClean="0">
                <a:latin typeface="Consolas" panose="020B0609020204030204" pitchFamily="49" charset="0"/>
                <a:cs typeface="Consolas" panose="020B0609020204030204" pitchFamily="49" charset="0"/>
              </a:rPr>
              <a:t>1.3</a:t>
            </a:r>
          </a:p>
          <a:p>
            <a:pPr marL="57150" indent="0">
              <a:buNone/>
            </a:pPr>
            <a:r>
              <a:rPr lang="en-CA" sz="1600" dirty="0" smtClean="0">
                <a:latin typeface="Consolas" panose="020B0609020204030204" pitchFamily="49" charset="0"/>
                <a:cs typeface="Consolas" panose="020B0609020204030204" pitchFamily="49" charset="0"/>
              </a:rPr>
              <a:t>// @since 1.3 Correctly deals with negative arguments</a:t>
            </a:r>
          </a:p>
          <a:p>
            <a:pPr marL="57150" indent="0">
              <a:buNone/>
            </a:pPr>
            <a:r>
              <a:rPr lang="en-CA" sz="1600" dirty="0">
                <a:latin typeface="Consolas" panose="020B0609020204030204" pitchFamily="49" charset="0"/>
                <a:cs typeface="Consolas" panose="020B0609020204030204" pitchFamily="49" charset="0"/>
              </a:rPr>
              <a:t>// @since </a:t>
            </a:r>
            <a:r>
              <a:rPr lang="en-CA" sz="1600" dirty="0" smtClean="0">
                <a:latin typeface="Consolas" panose="020B0609020204030204" pitchFamily="49" charset="0"/>
                <a:cs typeface="Consolas" panose="020B0609020204030204" pitchFamily="49" charset="0"/>
              </a:rPr>
              <a:t>1.2 Uses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long</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 and not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unsigned long'</a:t>
            </a:r>
          </a:p>
          <a:p>
            <a:pPr marL="57150" indent="0">
              <a:buNone/>
            </a:pPr>
            <a:r>
              <a:rPr lang="en-CA" sz="1600" dirty="0" smtClean="0">
                <a:latin typeface="Consolas" panose="020B0609020204030204" pitchFamily="49" charset="0"/>
                <a:cs typeface="Consolas" panose="020B0609020204030204" pitchFamily="49" charset="0"/>
              </a:rPr>
              <a:t>// @since 1.1 Fixed bug when one argument is 0 </a:t>
            </a:r>
          </a:p>
        </p:txBody>
      </p:sp>
    </p:spTree>
    <p:extLst>
      <p:ext uri="{BB962C8B-B14F-4D97-AF65-F5344CB8AC3E}">
        <p14:creationId xmlns:p14="http://schemas.microsoft.com/office/powerpoint/2010/main" val="3299600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Functional</a:t>
            </a:r>
            <a:endParaRPr lang="en-CA" dirty="0"/>
          </a:p>
        </p:txBody>
      </p:sp>
      <p:sp>
        <p:nvSpPr>
          <p:cNvPr id="3" name="Content Placeholder 2"/>
          <p:cNvSpPr>
            <a:spLocks noGrp="1"/>
          </p:cNvSpPr>
          <p:nvPr>
            <p:ph idx="1"/>
          </p:nvPr>
        </p:nvSpPr>
        <p:spPr/>
        <p:txBody>
          <a:bodyPr/>
          <a:lstStyle/>
          <a:p>
            <a:r>
              <a:rPr lang="en-CA" dirty="0" smtClean="0"/>
              <a:t>Functionality includes:</a:t>
            </a:r>
          </a:p>
          <a:p>
            <a:pPr lvl="1"/>
            <a:r>
              <a:rPr lang="en-CA" dirty="0" smtClean="0"/>
              <a:t>What the parameters are</a:t>
            </a:r>
          </a:p>
          <a:p>
            <a:pPr lvl="2"/>
            <a:r>
              <a:rPr lang="en-CA" dirty="0" smtClean="0"/>
              <a:t>Any restrictions on the arguments</a:t>
            </a:r>
          </a:p>
          <a:p>
            <a:pPr lvl="1"/>
            <a:r>
              <a:rPr lang="en-CA" dirty="0" smtClean="0"/>
              <a:t>What is returned and how that is related to the parameters</a:t>
            </a:r>
          </a:p>
          <a:p>
            <a:pPr lvl="1"/>
            <a:r>
              <a:rPr lang="en-CA" dirty="0" smtClean="0"/>
              <a:t>Are there any side effects?</a:t>
            </a:r>
          </a:p>
          <a:p>
            <a:pPr lvl="1"/>
            <a:endParaRPr lang="en-CA" dirty="0"/>
          </a:p>
          <a:p>
            <a:r>
              <a:rPr lang="en-CA" dirty="0"/>
              <a:t>Example:</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r>
              <a:rPr lang="en-CA" sz="1400" dirty="0" err="1" smtClean="0">
                <a:latin typeface="Consolas" panose="020B0609020204030204" pitchFamily="49" charset="0"/>
                <a:cs typeface="Consolas" panose="020B0609020204030204" pitchFamily="49" charset="0"/>
              </a:rPr>
              <a:t>param</a:t>
            </a:r>
            <a:r>
              <a:rPr lang="en-CA" sz="1400" dirty="0" smtClean="0">
                <a:latin typeface="Consolas" panose="020B0609020204030204" pitchFamily="49" charset="0"/>
                <a:cs typeface="Consolas" panose="020B0609020204030204" pitchFamily="49" charset="0"/>
              </a:rPr>
              <a:t> m    a long integer</a:t>
            </a: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r>
              <a:rPr lang="en-CA" sz="1400" dirty="0" err="1" smtClean="0">
                <a:latin typeface="Consolas" panose="020B0609020204030204" pitchFamily="49" charset="0"/>
                <a:cs typeface="Consolas" panose="020B0609020204030204" pitchFamily="49" charset="0"/>
              </a:rPr>
              <a:t>param</a:t>
            </a:r>
            <a:r>
              <a:rPr lang="en-CA" sz="1400" dirty="0" smtClean="0">
                <a:latin typeface="Consolas" panose="020B0609020204030204" pitchFamily="49" charset="0"/>
                <a:cs typeface="Consolas" panose="020B0609020204030204" pitchFamily="49" charset="0"/>
              </a:rPr>
              <a:t> n    a long integer</a:t>
            </a: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@returns    the greatest-common divisor (gcd) of the integers m and n</a:t>
            </a:r>
          </a:p>
          <a:p>
            <a:pPr marL="800100" lvl="2" indent="0">
              <a:buNone/>
            </a:pPr>
            <a:r>
              <a:rPr lang="en-CA" sz="1400" dirty="0" smtClean="0">
                <a:latin typeface="Consolas" panose="020B0609020204030204" pitchFamily="49" charset="0"/>
                <a:cs typeface="Consolas" panose="020B0609020204030204" pitchFamily="49" charset="0"/>
              </a:rPr>
              <a:t>//              - the gcd will always be a positive integer &gt;= 1</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43002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Algorithmic</a:t>
            </a:r>
            <a:endParaRPr lang="en-CA" dirty="0"/>
          </a:p>
        </p:txBody>
      </p:sp>
      <p:sp>
        <p:nvSpPr>
          <p:cNvPr id="3" name="Content Placeholder 2"/>
          <p:cNvSpPr>
            <a:spLocks noGrp="1"/>
          </p:cNvSpPr>
          <p:nvPr>
            <p:ph idx="1"/>
          </p:nvPr>
        </p:nvSpPr>
        <p:spPr/>
        <p:txBody>
          <a:bodyPr/>
          <a:lstStyle/>
          <a:p>
            <a:r>
              <a:rPr lang="en-CA" dirty="0" smtClean="0"/>
              <a:t>Most functions implement some form of algorithm</a:t>
            </a:r>
          </a:p>
          <a:p>
            <a:pPr lvl="1"/>
            <a:r>
              <a:rPr lang="en-CA" dirty="0" smtClean="0"/>
              <a:t>What is the algorithm being used</a:t>
            </a:r>
          </a:p>
          <a:p>
            <a:pPr lvl="1"/>
            <a:r>
              <a:rPr lang="en-CA" dirty="0" smtClean="0"/>
              <a:t>Are there any modifications?</a:t>
            </a:r>
          </a:p>
          <a:p>
            <a:pPr lvl="1"/>
            <a:r>
              <a:rPr lang="en-CA" dirty="0" smtClean="0"/>
              <a:t>Are there any optimizations that implemented here?</a:t>
            </a:r>
          </a:p>
          <a:p>
            <a:pPr lvl="1"/>
            <a:r>
              <a:rPr lang="en-CA" dirty="0" smtClean="0"/>
              <a:t>What steps, if any, are made specifically to deal with C++ types?</a:t>
            </a:r>
          </a:p>
          <a:p>
            <a:pPr lvl="1"/>
            <a:r>
              <a:rPr lang="en-CA" dirty="0" smtClean="0"/>
              <a:t>Additional details and comments</a:t>
            </a:r>
          </a:p>
          <a:p>
            <a:pPr lvl="1"/>
            <a:endParaRPr lang="en-CA" dirty="0"/>
          </a:p>
          <a:p>
            <a:r>
              <a:rPr lang="en-CA" dirty="0" smtClean="0"/>
              <a:t>Example:</a:t>
            </a:r>
          </a:p>
          <a:p>
            <a:pPr marL="800100" lvl="2" indent="0">
              <a:buNone/>
            </a:pPr>
            <a:r>
              <a:rPr lang="en-CA" sz="1400" dirty="0" smtClean="0">
                <a:latin typeface="Consolas" panose="020B0609020204030204" pitchFamily="49" charset="0"/>
                <a:cs typeface="Consolas" panose="020B0609020204030204" pitchFamily="49" charset="0"/>
              </a:rPr>
              <a:t>// 1. If m or n is negative, make them positive--take the absolute value</a:t>
            </a:r>
          </a:p>
          <a:p>
            <a:pPr marL="800100" lvl="2" indent="0">
              <a:buNone/>
            </a:pPr>
            <a:r>
              <a:rPr lang="en-CA" sz="1400" dirty="0" smtClean="0">
                <a:latin typeface="Consolas" panose="020B0609020204030204" pitchFamily="49" charset="0"/>
                <a:cs typeface="Consolas" panose="020B0609020204030204" pitchFamily="49" charset="0"/>
              </a:rPr>
              <a:t>// 2. If m = n, gcd(m, n) = m, so return m</a:t>
            </a:r>
          </a:p>
          <a:p>
            <a:pPr marL="800100" lvl="2" indent="0">
              <a:buNone/>
            </a:pPr>
            <a:r>
              <a:rPr lang="en-CA" sz="1400" dirty="0" smtClean="0">
                <a:latin typeface="Consolas" panose="020B0609020204030204" pitchFamily="49" charset="0"/>
                <a:cs typeface="Consolas" panose="020B0609020204030204" pitchFamily="49" charset="0"/>
              </a:rPr>
              <a:t>// 3. If m &lt; n, swap m and n so that m &gt;= n</a:t>
            </a:r>
          </a:p>
          <a:p>
            <a:pPr marL="800100" lvl="2" indent="0">
              <a:buNone/>
            </a:pPr>
            <a:r>
              <a:rPr lang="en-CA" sz="1400" dirty="0" smtClean="0">
                <a:latin typeface="Consolas" panose="020B0609020204030204" pitchFamily="49" charset="0"/>
                <a:cs typeface="Consolas" panose="020B0609020204030204" pitchFamily="49" charset="0"/>
              </a:rPr>
              <a:t>// 4. Repeat the following:</a:t>
            </a:r>
          </a:p>
          <a:p>
            <a:pPr marL="800100" lvl="2" indent="0">
              <a:buNone/>
            </a:pPr>
            <a:r>
              <a:rPr lang="en-CA" sz="1400" dirty="0" smtClean="0">
                <a:latin typeface="Consolas" panose="020B0609020204030204" pitchFamily="49" charset="0"/>
                <a:cs typeface="Consolas" panose="020B0609020204030204" pitchFamily="49" charset="0"/>
              </a:rPr>
              <a:t>//     a. Find a and r such that m = a*n + r</a:t>
            </a:r>
          </a:p>
          <a:p>
            <a:pPr marL="800100" lvl="2" indent="0">
              <a:buNone/>
            </a:pPr>
            <a:r>
              <a:rPr lang="en-CA" sz="1400" dirty="0" smtClean="0">
                <a:latin typeface="Consolas" panose="020B0609020204030204" pitchFamily="49" charset="0"/>
                <a:cs typeface="Consolas" panose="020B0609020204030204" pitchFamily="49" charset="0"/>
              </a:rPr>
              <a:t>//     b. If r = 0, then gcd( m, n ) = n</a:t>
            </a:r>
          </a:p>
          <a:p>
            <a:pPr marL="800100" lvl="2" indent="0">
              <a:buNone/>
            </a:pPr>
            <a:r>
              <a:rPr lang="en-CA" sz="1400" dirty="0" smtClean="0">
                <a:latin typeface="Consolas" panose="020B0609020204030204" pitchFamily="49" charset="0"/>
                <a:cs typeface="Consolas" panose="020B0609020204030204" pitchFamily="49" charset="0"/>
              </a:rPr>
              <a:t>//     c. Otherwise, let m take the value n and let n take the value r</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99248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Explanatory</a:t>
            </a:r>
            <a:endParaRPr lang="en-CA" dirty="0"/>
          </a:p>
        </p:txBody>
      </p:sp>
      <p:sp>
        <p:nvSpPr>
          <p:cNvPr id="3" name="Content Placeholder 2"/>
          <p:cNvSpPr>
            <a:spLocks noGrp="1"/>
          </p:cNvSpPr>
          <p:nvPr>
            <p:ph idx="1"/>
          </p:nvPr>
        </p:nvSpPr>
        <p:spPr/>
        <p:txBody>
          <a:bodyPr/>
          <a:lstStyle/>
          <a:p>
            <a:r>
              <a:rPr lang="en-CA" dirty="0" smtClean="0"/>
              <a:t>In some cases, code can be clever but consequently opaque</a:t>
            </a:r>
          </a:p>
          <a:p>
            <a:pPr lvl="1"/>
            <a:r>
              <a:rPr lang="en-CA" dirty="0" smtClean="0"/>
              <a:t>Throughout the course, we will look at various techniques</a:t>
            </a:r>
          </a:p>
          <a:p>
            <a:pPr lvl="1"/>
            <a:r>
              <a:rPr lang="en-CA" dirty="0" smtClean="0"/>
              <a:t>Sometimes, its difficult to determine why code does what it does</a:t>
            </a:r>
          </a:p>
          <a:p>
            <a:pPr lvl="1"/>
            <a:r>
              <a:rPr lang="en-CA" dirty="0" smtClean="0"/>
              <a:t>If it’s obvious, don’t comment</a:t>
            </a:r>
          </a:p>
          <a:p>
            <a:pPr lvl="1"/>
            <a:r>
              <a:rPr lang="en-CA" dirty="0" smtClean="0"/>
              <a:t>If it’s not obvious, make it clear</a:t>
            </a:r>
          </a:p>
          <a:p>
            <a:endParaRPr lang="en-CA" dirty="0" smtClean="0"/>
          </a:p>
          <a:p>
            <a:r>
              <a:rPr lang="en-CA" dirty="0" smtClean="0"/>
              <a:t>Example:</a:t>
            </a: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unsigned int mod256( unsigned int n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n % 256;</a:t>
            </a:r>
          </a:p>
          <a:p>
            <a:pPr marL="800100" lvl="2" indent="0">
              <a:buNone/>
            </a:pPr>
            <a:r>
              <a:rPr lang="en-CA" sz="1600" dirty="0" smtClean="0">
                <a:latin typeface="Consolas" panose="020B0609020204030204" pitchFamily="49" charset="0"/>
                <a:cs typeface="Consolas" panose="020B0609020204030204" pitchFamily="49" charset="0"/>
              </a:rPr>
              <a:t>}</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unsigned int mod256( unsigned int n ) {</a:t>
            </a:r>
          </a:p>
          <a:p>
            <a:pPr marL="800100" lvl="2" indent="0">
              <a:buNone/>
            </a:pPr>
            <a:r>
              <a:rPr lang="en-CA" sz="1600" dirty="0" smtClean="0">
                <a:latin typeface="Consolas" panose="020B0609020204030204" pitchFamily="49" charset="0"/>
                <a:cs typeface="Consolas" panose="020B0609020204030204" pitchFamily="49" charset="0"/>
              </a:rPr>
              <a:t>    // The last 8 bits are the number modulo 256</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 this is much faster than the modulus operator</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a:t>
            </a:r>
            <a:r>
              <a:rPr lang="en-CA" sz="1600" dirty="0">
                <a:latin typeface="Consolas" panose="020B0609020204030204" pitchFamily="49" charset="0"/>
                <a:cs typeface="Consolas" panose="020B0609020204030204" pitchFamily="49" charset="0"/>
              </a:rPr>
              <a:t>n </a:t>
            </a:r>
            <a:r>
              <a:rPr lang="en-CA" sz="1600" dirty="0" smtClean="0">
                <a:latin typeface="Consolas" panose="020B0609020204030204" pitchFamily="49" charset="0"/>
                <a:cs typeface="Consolas" panose="020B0609020204030204" pitchFamily="49" charset="0"/>
              </a:rPr>
              <a:t>&amp; 255;</a:t>
            </a: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a:t>
            </a:r>
          </a:p>
          <a:p>
            <a:pPr marL="0" indent="0">
              <a:buNone/>
            </a:pPr>
            <a:endParaRPr lang="en-CA"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18153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 location</a:t>
            </a:r>
            <a:endParaRPr lang="en-CA" dirty="0"/>
          </a:p>
        </p:txBody>
      </p:sp>
      <p:sp>
        <p:nvSpPr>
          <p:cNvPr id="3" name="Content Placeholder 2"/>
          <p:cNvSpPr>
            <a:spLocks noGrp="1"/>
          </p:cNvSpPr>
          <p:nvPr>
            <p:ph idx="1"/>
          </p:nvPr>
        </p:nvSpPr>
        <p:spPr/>
        <p:txBody>
          <a:bodyPr/>
          <a:lstStyle/>
          <a:p>
            <a:r>
              <a:rPr lang="en-CA" dirty="0" smtClean="0"/>
              <a:t>Comments describing the function should appear before the function, generally including:</a:t>
            </a:r>
          </a:p>
          <a:p>
            <a:pPr lvl="1"/>
            <a:r>
              <a:rPr lang="en-CA" dirty="0" smtClean="0"/>
              <a:t>Documentation, functionality and algorithm comments</a:t>
            </a:r>
          </a:p>
          <a:p>
            <a:pPr marL="0" indent="0">
              <a:buNone/>
            </a:pPr>
            <a:endParaRPr lang="en-CA" dirty="0" smtClean="0"/>
          </a:p>
          <a:p>
            <a:pPr marL="0" indent="0">
              <a:buNone/>
            </a:pPr>
            <a:r>
              <a:rPr lang="en-CA" sz="1100" dirty="0" smtClean="0">
                <a:latin typeface="Consolas" panose="020B0609020204030204" pitchFamily="49" charset="0"/>
                <a:cs typeface="Consolas" panose="020B0609020204030204" pitchFamily="49" charset="0"/>
              </a:rPr>
              <a:t>///////////////////////////////////////////////////////////////////</a:t>
            </a:r>
          </a:p>
          <a:p>
            <a:pPr marL="0" indent="0">
              <a:buNone/>
            </a:pPr>
            <a:r>
              <a:rPr lang="en-CA" sz="1100" dirty="0" smtClean="0">
                <a:latin typeface="Consolas" panose="020B0609020204030204" pitchFamily="49" charset="0"/>
                <a:cs typeface="Consolas" panose="020B0609020204030204" pitchFamily="49" charset="0"/>
              </a:rPr>
              <a:t>// function_name</a:t>
            </a:r>
          </a:p>
          <a:p>
            <a:pPr marL="0" indent="0">
              <a:buNone/>
            </a:pPr>
            <a:r>
              <a:rPr lang="en-CA" sz="1100" dirty="0" smtClean="0">
                <a:latin typeface="Consolas" panose="020B0609020204030204" pitchFamily="49" charset="0"/>
                <a:cs typeface="Consolas" panose="020B0609020204030204" pitchFamily="49" charset="0"/>
              </a:rPr>
              <a:t>//</a:t>
            </a:r>
          </a:p>
          <a:p>
            <a:pPr marL="0" indent="0">
              <a:buNone/>
            </a:pPr>
            <a:r>
              <a:rPr lang="en-CA" sz="1100" dirty="0" smtClean="0">
                <a:latin typeface="Consolas" panose="020B0609020204030204" pitchFamily="49" charset="0"/>
                <a:cs typeface="Consolas" panose="020B0609020204030204" pitchFamily="49" charset="0"/>
              </a:rPr>
              <a:t>// @author  Hiren Patel</a:t>
            </a:r>
          </a:p>
          <a:p>
            <a:pPr marL="0" indent="0">
              <a:buNone/>
            </a:pPr>
            <a:r>
              <a:rPr lang="en-CA" sz="1100" dirty="0" smtClean="0">
                <a:latin typeface="Consolas" panose="020B0609020204030204" pitchFamily="49" charset="0"/>
                <a:cs typeface="Consolas" panose="020B0609020204030204" pitchFamily="49" charset="0"/>
              </a:rPr>
              <a:t>// @date    ...</a:t>
            </a:r>
          </a:p>
          <a:p>
            <a:pPr marL="0" indent="0">
              <a:buNone/>
            </a:pPr>
            <a:r>
              <a:rPr lang="en-CA" sz="1100" dirty="0" smtClean="0">
                <a:latin typeface="Consolas" panose="020B0609020204030204" pitchFamily="49" charset="0"/>
                <a:cs typeface="Consolas" panose="020B0609020204030204" pitchFamily="49" charset="0"/>
              </a:rPr>
              <a:t>// @version ...</a:t>
            </a:r>
          </a:p>
          <a:p>
            <a:pPr marL="0" indent="0">
              <a:buNone/>
            </a:pPr>
            <a:r>
              <a:rPr lang="en-CA" sz="1100" dirty="0">
                <a:latin typeface="Consolas" panose="020B0609020204030204" pitchFamily="49" charset="0"/>
                <a:cs typeface="Consolas" panose="020B0609020204030204" pitchFamily="49" charset="0"/>
              </a:rPr>
              <a:t>//</a:t>
            </a:r>
          </a:p>
          <a:p>
            <a:pPr marL="0" indent="0">
              <a:buNone/>
            </a:pPr>
            <a:r>
              <a:rPr lang="en-CA" sz="1100" dirty="0" smtClean="0">
                <a:latin typeface="Consolas" panose="020B0609020204030204" pitchFamily="49" charset="0"/>
                <a:cs typeface="Consolas" panose="020B0609020204030204" pitchFamily="49" charset="0"/>
              </a:rPr>
              <a:t>// @</a:t>
            </a:r>
            <a:r>
              <a:rPr lang="en-CA" sz="1100" dirty="0" err="1" smtClean="0">
                <a:latin typeface="Consolas" panose="020B0609020204030204" pitchFamily="49" charset="0"/>
                <a:cs typeface="Consolas" panose="020B0609020204030204" pitchFamily="49" charset="0"/>
              </a:rPr>
              <a:t>param</a:t>
            </a:r>
            <a:r>
              <a:rPr lang="en-CA" sz="1100" dirty="0" smtClean="0">
                <a:latin typeface="Consolas" panose="020B0609020204030204" pitchFamily="49" charset="0"/>
                <a:cs typeface="Consolas" panose="020B0609020204030204" pitchFamily="49" charset="0"/>
              </a:rPr>
              <a:t> x    </a:t>
            </a:r>
            <a:r>
              <a:rPr lang="en-CA" sz="1100" dirty="0" err="1" smtClean="0">
                <a:latin typeface="Consolas" panose="020B0609020204030204" pitchFamily="49" charset="0"/>
                <a:cs typeface="Consolas" panose="020B0609020204030204" pitchFamily="49" charset="0"/>
              </a:rPr>
              <a:t>adescription</a:t>
            </a:r>
            <a:r>
              <a:rPr lang="en-CA" sz="1100" dirty="0" smtClean="0">
                <a:latin typeface="Consolas" panose="020B0609020204030204" pitchFamily="49" charset="0"/>
                <a:cs typeface="Consolas" panose="020B0609020204030204" pitchFamily="49" charset="0"/>
              </a:rPr>
              <a:t> of x...</a:t>
            </a:r>
            <a:endParaRPr lang="en-CA" sz="1100" dirty="0">
              <a:latin typeface="Consolas" panose="020B0609020204030204" pitchFamily="49" charset="0"/>
              <a:cs typeface="Consolas" panose="020B0609020204030204" pitchFamily="49" charset="0"/>
            </a:endParaRPr>
          </a:p>
          <a:p>
            <a:pPr marL="0" indent="0">
              <a:buNone/>
            </a:pPr>
            <a:r>
              <a:rPr lang="en-CA" sz="1100" dirty="0" smtClean="0">
                <a:latin typeface="Consolas" panose="020B0609020204030204" pitchFamily="49" charset="0"/>
                <a:cs typeface="Consolas" panose="020B0609020204030204" pitchFamily="49" charset="0"/>
              </a:rPr>
              <a:t>// @</a:t>
            </a:r>
            <a:r>
              <a:rPr lang="en-CA" sz="1100" dirty="0" err="1" smtClean="0">
                <a:latin typeface="Consolas" panose="020B0609020204030204" pitchFamily="49" charset="0"/>
                <a:cs typeface="Consolas" panose="020B0609020204030204" pitchFamily="49" charset="0"/>
              </a:rPr>
              <a:t>param</a:t>
            </a:r>
            <a:r>
              <a:rPr lang="en-CA" sz="1100" dirty="0" smtClean="0">
                <a:latin typeface="Consolas" panose="020B0609020204030204" pitchFamily="49" charset="0"/>
                <a:cs typeface="Consolas" panose="020B0609020204030204" pitchFamily="49" charset="0"/>
              </a:rPr>
              <a:t> y    </a:t>
            </a:r>
            <a:r>
              <a:rPr lang="en-CA" sz="1100" dirty="0" err="1" smtClean="0">
                <a:latin typeface="Consolas" panose="020B0609020204030204" pitchFamily="49" charset="0"/>
                <a:cs typeface="Consolas" panose="020B0609020204030204" pitchFamily="49" charset="0"/>
              </a:rPr>
              <a:t>adescription</a:t>
            </a:r>
            <a:r>
              <a:rPr lang="en-CA" sz="1100" dirty="0" smtClean="0">
                <a:latin typeface="Consolas" panose="020B0609020204030204" pitchFamily="49" charset="0"/>
                <a:cs typeface="Consolas" panose="020B0609020204030204" pitchFamily="49" charset="0"/>
              </a:rPr>
              <a:t> of y...</a:t>
            </a:r>
            <a:endParaRPr lang="en-CA" sz="1100" dirty="0">
              <a:latin typeface="Consolas" panose="020B0609020204030204" pitchFamily="49" charset="0"/>
              <a:cs typeface="Consolas" panose="020B0609020204030204" pitchFamily="49" charset="0"/>
            </a:endParaRPr>
          </a:p>
          <a:p>
            <a:pPr marL="0" indent="0">
              <a:buNone/>
            </a:pPr>
            <a:r>
              <a:rPr lang="en-CA" sz="1100" dirty="0" smtClean="0">
                <a:latin typeface="Consolas" panose="020B0609020204030204" pitchFamily="49" charset="0"/>
                <a:cs typeface="Consolas" panose="020B0609020204030204" pitchFamily="49" charset="0"/>
              </a:rPr>
              <a:t>// @returns    a description of what is returned...</a:t>
            </a:r>
            <a:endParaRPr lang="en-CA" sz="1100" dirty="0">
              <a:latin typeface="Consolas" panose="020B0609020204030204" pitchFamily="49" charset="0"/>
              <a:cs typeface="Consolas" panose="020B0609020204030204" pitchFamily="49" charset="0"/>
            </a:endParaRPr>
          </a:p>
          <a:p>
            <a:pPr marL="0" indent="0">
              <a:buNone/>
            </a:pPr>
            <a:r>
              <a:rPr lang="en-CA" sz="1100" dirty="0">
                <a:latin typeface="Consolas" panose="020B0609020204030204" pitchFamily="49" charset="0"/>
                <a:cs typeface="Consolas" panose="020B0609020204030204" pitchFamily="49" charset="0"/>
              </a:rPr>
              <a:t>//</a:t>
            </a:r>
          </a:p>
          <a:p>
            <a:pPr marL="0" indent="0">
              <a:buNone/>
            </a:pPr>
            <a:r>
              <a:rPr lang="en-CA" sz="1100" dirty="0" smtClean="0">
                <a:latin typeface="Consolas" panose="020B0609020204030204" pitchFamily="49" charset="0"/>
                <a:cs typeface="Consolas" panose="020B0609020204030204" pitchFamily="49" charset="0"/>
              </a:rPr>
              <a:t>// Other comments...</a:t>
            </a:r>
          </a:p>
          <a:p>
            <a:pPr marL="0" indent="0">
              <a:buNone/>
            </a:pPr>
            <a:r>
              <a:rPr lang="en-CA" sz="1100" dirty="0" smtClean="0">
                <a:latin typeface="Consolas" panose="020B0609020204030204" pitchFamily="49" charset="0"/>
                <a:cs typeface="Consolas" panose="020B0609020204030204" pitchFamily="49" charset="0"/>
              </a:rPr>
              <a:t>////////////////////////////////////////////////////////////////////</a:t>
            </a:r>
          </a:p>
          <a:p>
            <a:pPr marL="0" indent="0">
              <a:buNone/>
            </a:pPr>
            <a:endParaRPr lang="en-CA" sz="1100" dirty="0">
              <a:latin typeface="Consolas" panose="020B0609020204030204" pitchFamily="49" charset="0"/>
              <a:cs typeface="Consolas" panose="020B0609020204030204" pitchFamily="49" charset="0"/>
            </a:endParaRPr>
          </a:p>
          <a:p>
            <a:pPr marL="0" indent="0">
              <a:buNone/>
            </a:pPr>
            <a:r>
              <a:rPr lang="en-CA" sz="1100" dirty="0" smtClean="0">
                <a:latin typeface="Consolas" panose="020B0609020204030204" pitchFamily="49" charset="0"/>
                <a:cs typeface="Consolas" panose="020B0609020204030204" pitchFamily="49" charset="0"/>
              </a:rPr>
              <a:t>void function_name( ... ) {</a:t>
            </a:r>
          </a:p>
        </p:txBody>
      </p:sp>
    </p:spTree>
    <p:extLst>
      <p:ext uri="{BB962C8B-B14F-4D97-AF65-F5344CB8AC3E}">
        <p14:creationId xmlns:p14="http://schemas.microsoft.com/office/powerpoint/2010/main" val="454431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 location</a:t>
            </a:r>
            <a:endParaRPr lang="en-CA" dirty="0"/>
          </a:p>
        </p:txBody>
      </p:sp>
      <p:sp>
        <p:nvSpPr>
          <p:cNvPr id="3" name="Content Placeholder 2"/>
          <p:cNvSpPr>
            <a:spLocks noGrp="1"/>
          </p:cNvSpPr>
          <p:nvPr>
            <p:ph idx="1"/>
          </p:nvPr>
        </p:nvSpPr>
        <p:spPr/>
        <p:txBody>
          <a:bodyPr/>
          <a:lstStyle/>
          <a:p>
            <a:r>
              <a:rPr lang="en-CA" dirty="0" smtClean="0"/>
              <a:t>In documenting the algorithm, enumerate the steps if there are more than one:</a:t>
            </a:r>
          </a:p>
          <a:p>
            <a:pPr marL="0" indent="0">
              <a:buNone/>
            </a:pPr>
            <a:r>
              <a:rPr lang="en-CA" sz="1100" dirty="0" smtClean="0">
                <a:latin typeface="Consolas" panose="020B0609020204030204" pitchFamily="49" charset="0"/>
                <a:cs typeface="Consolas" panose="020B0609020204030204" pitchFamily="49" charset="0"/>
              </a:rPr>
              <a:t>///////////////////////////////////////////////////////////////////////</a:t>
            </a:r>
          </a:p>
          <a:p>
            <a:pPr marL="0" indent="0">
              <a:buNone/>
            </a:pPr>
            <a:r>
              <a:rPr lang="en-CA" sz="1100" dirty="0" smtClean="0">
                <a:latin typeface="Consolas" panose="020B0609020204030204" pitchFamily="49" charset="0"/>
                <a:cs typeface="Consolas" panose="020B0609020204030204" pitchFamily="49" charset="0"/>
              </a:rPr>
              <a:t>// </a:t>
            </a:r>
            <a:r>
              <a:rPr lang="en-CA" sz="1100" dirty="0" err="1" smtClean="0">
                <a:latin typeface="Consolas" panose="020B0609020204030204" pitchFamily="49" charset="0"/>
                <a:cs typeface="Consolas" panose="020B0609020204030204" pitchFamily="49" charset="0"/>
              </a:rPr>
              <a:t>fastest_route</a:t>
            </a:r>
            <a:r>
              <a:rPr lang="en-CA" sz="1100" dirty="0" smtClean="0">
                <a:latin typeface="Consolas" panose="020B0609020204030204" pitchFamily="49" charset="0"/>
                <a:cs typeface="Consolas" panose="020B0609020204030204" pitchFamily="49" charset="0"/>
              </a:rPr>
              <a:t>(…)</a:t>
            </a:r>
          </a:p>
          <a:p>
            <a:pPr marL="0" indent="0">
              <a:buNone/>
            </a:pPr>
            <a:r>
              <a:rPr lang="en-CA" sz="1100" dirty="0" smtClean="0">
                <a:latin typeface="Consolas" panose="020B0609020204030204" pitchFamily="49" charset="0"/>
                <a:cs typeface="Consolas" panose="020B0609020204030204" pitchFamily="49" charset="0"/>
              </a:rPr>
              <a:t>//      .</a:t>
            </a:r>
            <a:endParaRPr lang="en-CA" sz="1100" dirty="0">
              <a:latin typeface="Consolas" panose="020B0609020204030204" pitchFamily="49" charset="0"/>
              <a:cs typeface="Consolas" panose="020B0609020204030204" pitchFamily="49" charset="0"/>
            </a:endParaRPr>
          </a:p>
          <a:p>
            <a:pPr marL="0" indent="0">
              <a:buNone/>
            </a:pPr>
            <a:r>
              <a:rPr lang="en-CA" sz="1100" dirty="0">
                <a:latin typeface="Consolas" panose="020B0609020204030204" pitchFamily="49" charset="0"/>
                <a:cs typeface="Consolas" panose="020B0609020204030204" pitchFamily="49" charset="0"/>
              </a:rPr>
              <a:t>//      .</a:t>
            </a:r>
          </a:p>
          <a:p>
            <a:pPr marL="0"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Definition:</a:t>
            </a:r>
          </a:p>
          <a:p>
            <a:pPr marL="0" indent="0">
              <a:buNone/>
            </a:pPr>
            <a:r>
              <a:rPr lang="en-CA" sz="1100" dirty="0" smtClean="0">
                <a:latin typeface="Consolas" panose="020B0609020204030204" pitchFamily="49" charset="0"/>
                <a:cs typeface="Consolas" panose="020B0609020204030204" pitchFamily="49" charset="0"/>
              </a:rPr>
              <a:t>//       current distance:  the distance from the source to the vertex</a:t>
            </a:r>
          </a:p>
          <a:p>
            <a:pPr marL="0" indent="0">
              <a:buNone/>
            </a:pPr>
            <a:r>
              <a:rPr lang="en-CA" sz="1100" dirty="0" smtClean="0">
                <a:latin typeface="Consolas" panose="020B0609020204030204" pitchFamily="49" charset="0"/>
                <a:cs typeface="Consolas" panose="020B0609020204030204" pitchFamily="49" charset="0"/>
              </a:rPr>
              <a:t>//       total distance:    the current distance plus the Euclidean distance</a:t>
            </a:r>
          </a:p>
          <a:p>
            <a:pPr marL="0" indent="0">
              <a:buNone/>
            </a:pPr>
            <a:r>
              <a:rPr lang="en-CA" sz="1100" dirty="0" smtClean="0">
                <a:latin typeface="Consolas" panose="020B0609020204030204" pitchFamily="49" charset="0"/>
                <a:cs typeface="Consolas" panose="020B0609020204030204" pitchFamily="49" charset="0"/>
              </a:rPr>
              <a:t>//                          to the final vertex.</a:t>
            </a:r>
            <a:endParaRPr lang="en-CA" sz="1100" dirty="0">
              <a:latin typeface="Consolas" panose="020B0609020204030204" pitchFamily="49" charset="0"/>
              <a:cs typeface="Consolas" panose="020B0609020204030204" pitchFamily="49" charset="0"/>
            </a:endParaRPr>
          </a:p>
          <a:p>
            <a:pPr marL="0" indent="0">
              <a:buNone/>
            </a:pPr>
            <a:r>
              <a:rPr lang="en-CA" sz="1100" dirty="0" smtClean="0">
                <a:latin typeface="Consolas" panose="020B0609020204030204" pitchFamily="49" charset="0"/>
                <a:cs typeface="Consolas" panose="020B0609020204030204" pitchFamily="49" charset="0"/>
              </a:rPr>
              <a:t>//</a:t>
            </a:r>
            <a:endParaRPr lang="en-CA" sz="1100" dirty="0">
              <a:latin typeface="Consolas" panose="020B0609020204030204" pitchFamily="49" charset="0"/>
              <a:cs typeface="Consolas" panose="020B0609020204030204" pitchFamily="49" charset="0"/>
            </a:endParaRPr>
          </a:p>
          <a:p>
            <a:pPr marL="0" indent="0">
              <a:buNone/>
            </a:pPr>
            <a:r>
              <a:rPr lang="en-CA" sz="1100" dirty="0" smtClean="0">
                <a:latin typeface="Consolas" panose="020B0609020204030204" pitchFamily="49" charset="0"/>
                <a:cs typeface="Consolas" panose="020B0609020204030204" pitchFamily="49" charset="0"/>
              </a:rPr>
              <a:t>// Implementing the A* algorithm:</a:t>
            </a:r>
          </a:p>
          <a:p>
            <a:pPr marL="0" indent="0">
              <a:buNone/>
            </a:pPr>
            <a:r>
              <a:rPr lang="en-CA" sz="1100" dirty="0">
                <a:latin typeface="Consolas" panose="020B0609020204030204" pitchFamily="49" charset="0"/>
                <a:cs typeface="Consolas" panose="020B0609020204030204" pitchFamily="49" charset="0"/>
              </a:rPr>
              <a:t>//    1. </a:t>
            </a:r>
            <a:r>
              <a:rPr lang="en-CA" sz="1100" dirty="0" smtClean="0">
                <a:latin typeface="Consolas" panose="020B0609020204030204" pitchFamily="49" charset="0"/>
                <a:cs typeface="Consolas" panose="020B0609020204030204" pitchFamily="49" charset="0"/>
              </a:rPr>
              <a:t>Allocation of the appropriate memory</a:t>
            </a:r>
            <a:endParaRPr lang="en-CA" sz="1100" dirty="0">
              <a:latin typeface="Consolas" panose="020B0609020204030204" pitchFamily="49" charset="0"/>
              <a:cs typeface="Consolas" panose="020B0609020204030204" pitchFamily="49" charset="0"/>
            </a:endParaRPr>
          </a:p>
          <a:p>
            <a:pPr marL="0" indent="0">
              <a:buNone/>
            </a:pPr>
            <a:r>
              <a:rPr lang="en-CA" sz="1100" dirty="0" smtClean="0">
                <a:latin typeface="Consolas" panose="020B0609020204030204" pitchFamily="49" charset="0"/>
                <a:cs typeface="Consolas" panose="020B0609020204030204" pitchFamily="49" charset="0"/>
              </a:rPr>
              <a:t>//    2. Initializing of the arrays</a:t>
            </a:r>
          </a:p>
          <a:p>
            <a:pPr marL="0" indent="0">
              <a:buNone/>
            </a:pPr>
            <a:r>
              <a:rPr lang="en-CA" sz="1100" dirty="0" smtClean="0">
                <a:latin typeface="Consolas" panose="020B0609020204030204" pitchFamily="49" charset="0"/>
                <a:cs typeface="Consolas" panose="020B0609020204030204" pitchFamily="49" charset="0"/>
              </a:rPr>
              <a:t>//    3. While we have not yet reached the target vertex:</a:t>
            </a:r>
          </a:p>
          <a:p>
            <a:pPr marL="0" indent="0">
              <a:buNone/>
            </a:pPr>
            <a:r>
              <a:rPr lang="en-CA" sz="1100" dirty="0" smtClean="0">
                <a:latin typeface="Consolas" panose="020B0609020204030204" pitchFamily="49" charset="0"/>
                <a:cs typeface="Consolas" panose="020B0609020204030204" pitchFamily="49" charset="0"/>
              </a:rPr>
              <a:t>//          a. Find that unvisited vertex 'u' with minimum total distance</a:t>
            </a:r>
          </a:p>
          <a:p>
            <a:pPr marL="0" indent="0">
              <a:buNone/>
            </a:pPr>
            <a:r>
              <a:rPr lang="en-CA" sz="1100" dirty="0" smtClean="0">
                <a:latin typeface="Consolas" panose="020B0609020204030204" pitchFamily="49" charset="0"/>
                <a:cs typeface="Consolas" panose="020B0609020204030204" pitchFamily="49" charset="0"/>
              </a:rPr>
              <a:t>//          b. Flag it as visited</a:t>
            </a:r>
          </a:p>
          <a:p>
            <a:pPr marL="0" indent="0">
              <a:buNone/>
            </a:pPr>
            <a:r>
              <a:rPr lang="en-CA" sz="1100" dirty="0" smtClean="0">
                <a:latin typeface="Consolas" panose="020B0609020204030204" pitchFamily="49" charset="0"/>
                <a:cs typeface="Consolas" panose="020B0609020204030204" pitchFamily="49" charset="0"/>
              </a:rPr>
              <a:t>//          c. For each adjacent unvisited vertex 'v':</a:t>
            </a:r>
          </a:p>
          <a:p>
            <a:pPr marL="0" indent="0">
              <a:buNone/>
            </a:pPr>
            <a:r>
              <a:rPr lang="en-CA" sz="1100" dirty="0" smtClean="0">
                <a:latin typeface="Consolas" panose="020B0609020204030204" pitchFamily="49" charset="0"/>
                <a:cs typeface="Consolas" panose="020B0609020204030204" pitchFamily="49" charset="0"/>
              </a:rPr>
              <a:t>//                i.  Calculate the distance to 'u' plus the weight of</a:t>
            </a:r>
          </a:p>
          <a:p>
            <a:pPr marL="0" indent="0">
              <a:buNone/>
            </a:pPr>
            <a:r>
              <a:rPr lang="en-CA" sz="1100" dirty="0" smtClean="0">
                <a:latin typeface="Consolas" panose="020B0609020204030204" pitchFamily="49" charset="0"/>
                <a:cs typeface="Consolas" panose="020B0609020204030204" pitchFamily="49" charset="0"/>
              </a:rPr>
              <a:t>//                    the edge connecting 'u' to 'v'</a:t>
            </a:r>
          </a:p>
          <a:p>
            <a:pPr marL="0" indent="0">
              <a:buNone/>
            </a:pPr>
            <a:r>
              <a:rPr lang="en-CA" sz="1100" dirty="0" smtClean="0">
                <a:latin typeface="Consolas" panose="020B0609020204030204" pitchFamily="49" charset="0"/>
                <a:cs typeface="Consolas" panose="020B0609020204030204" pitchFamily="49" charset="0"/>
              </a:rPr>
              <a:t>//                ii. If that less than the current distance to ‘v',</a:t>
            </a:r>
          </a:p>
          <a:p>
            <a:pPr marL="0" indent="0">
              <a:buNone/>
            </a:pPr>
            <a:r>
              <a:rPr lang="en-CA" sz="1100" dirty="0" smtClean="0">
                <a:latin typeface="Consolas" panose="020B0609020204030204" pitchFamily="49" charset="0"/>
                <a:cs typeface="Consolas" panose="020B0609020204030204" pitchFamily="49" charset="0"/>
              </a:rPr>
              <a:t>//                    updated that current distance.</a:t>
            </a:r>
          </a:p>
          <a:p>
            <a:pPr marL="0" indent="0">
              <a:buNone/>
            </a:pPr>
            <a:r>
              <a:rPr lang="en-CA" sz="11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698573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 location</a:t>
            </a:r>
            <a:endParaRPr lang="en-CA" dirty="0"/>
          </a:p>
        </p:txBody>
      </p:sp>
      <p:sp>
        <p:nvSpPr>
          <p:cNvPr id="3" name="Content Placeholder 2"/>
          <p:cNvSpPr>
            <a:spLocks noGrp="1"/>
          </p:cNvSpPr>
          <p:nvPr>
            <p:ph idx="1"/>
          </p:nvPr>
        </p:nvSpPr>
        <p:spPr/>
        <p:txBody>
          <a:bodyPr/>
          <a:lstStyle/>
          <a:p>
            <a:r>
              <a:rPr lang="en-CA" dirty="0" smtClean="0"/>
              <a:t>Comments within the function will usually be restricted to</a:t>
            </a:r>
          </a:p>
          <a:p>
            <a:pPr lvl="1"/>
            <a:r>
              <a:rPr lang="en-CA" dirty="0" smtClean="0"/>
              <a:t>A functional description of what the following code does</a:t>
            </a:r>
          </a:p>
          <a:p>
            <a:pPr lvl="2"/>
            <a:r>
              <a:rPr lang="en-CA" dirty="0"/>
              <a:t>Parameter checking: Are the parameters valid</a:t>
            </a:r>
            <a:r>
              <a:rPr lang="en-CA" dirty="0" smtClean="0"/>
              <a:t>?</a:t>
            </a:r>
          </a:p>
          <a:p>
            <a:pPr lvl="2"/>
            <a:r>
              <a:rPr lang="en-CA" dirty="0" smtClean="0"/>
              <a:t>The core implementation of the algorithm</a:t>
            </a:r>
          </a:p>
          <a:p>
            <a:pPr lvl="1"/>
            <a:r>
              <a:rPr lang="en-CA" dirty="0" smtClean="0"/>
              <a:t>With respect to the algorithm being implemented:</a:t>
            </a:r>
          </a:p>
          <a:p>
            <a:pPr lvl="2"/>
            <a:r>
              <a:rPr lang="en-CA" dirty="0" smtClean="0"/>
              <a:t>Identifying the steps of the algorithm</a:t>
            </a:r>
          </a:p>
          <a:p>
            <a:pPr lvl="1"/>
            <a:r>
              <a:rPr lang="en-CA" dirty="0" smtClean="0"/>
              <a:t>Describing interesting or non-standard aspects of the code</a:t>
            </a:r>
          </a:p>
          <a:p>
            <a:pPr lvl="1"/>
            <a:endParaRPr lang="en-CA" dirty="0" smtClean="0"/>
          </a:p>
        </p:txBody>
      </p:sp>
    </p:spTree>
    <p:extLst>
      <p:ext uri="{BB962C8B-B14F-4D97-AF65-F5344CB8AC3E}">
        <p14:creationId xmlns:p14="http://schemas.microsoft.com/office/powerpoint/2010/main" val="1880922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 location</a:t>
            </a:r>
            <a:endParaRPr lang="en-CA" dirty="0"/>
          </a:p>
        </p:txBody>
      </p:sp>
      <p:sp>
        <p:nvSpPr>
          <p:cNvPr id="3" name="Content Placeholder 2"/>
          <p:cNvSpPr>
            <a:spLocks noGrp="1"/>
          </p:cNvSpPr>
          <p:nvPr>
            <p:ph idx="1"/>
          </p:nvPr>
        </p:nvSpPr>
        <p:spPr/>
        <p:txBody>
          <a:bodyPr/>
          <a:lstStyle/>
          <a:p>
            <a:pPr marL="0" indent="0">
              <a:buNone/>
            </a:pPr>
            <a:r>
              <a:rPr lang="en-CA" sz="1100" dirty="0" smtClean="0">
                <a:latin typeface="Consolas" panose="020B0609020204030204" pitchFamily="49" charset="0"/>
                <a:cs typeface="Consolas" panose="020B0609020204030204" pitchFamily="49" charset="0"/>
              </a:rPr>
              <a:t>double </a:t>
            </a:r>
            <a:r>
              <a:rPr lang="en-CA" sz="1100" dirty="0" err="1" smtClean="0">
                <a:latin typeface="Consolas" panose="020B0609020204030204" pitchFamily="49" charset="0"/>
                <a:cs typeface="Consolas" panose="020B0609020204030204" pitchFamily="49" charset="0"/>
              </a:rPr>
              <a:t>fastest_route</a:t>
            </a:r>
            <a:r>
              <a:rPr lang="en-CA" sz="1100" dirty="0" smtClean="0">
                <a:latin typeface="Consolas" panose="020B0609020204030204" pitchFamily="49" charset="0"/>
                <a:cs typeface="Consolas" panose="020B0609020204030204" pitchFamily="49" charset="0"/>
              </a:rPr>
              <a:t>(…) {</a:t>
            </a:r>
          </a:p>
          <a:p>
            <a:pPr marL="0" indent="0">
              <a:buNone/>
            </a:pPr>
            <a:r>
              <a:rPr lang="en-CA" sz="1100" b="1" dirty="0">
                <a:solidFill>
                  <a:srgbClr val="FF0000"/>
                </a:solidFill>
                <a:latin typeface="Consolas" panose="020B0609020204030204" pitchFamily="49" charset="0"/>
                <a:cs typeface="Consolas" panose="020B0609020204030204" pitchFamily="49" charset="0"/>
              </a:rPr>
              <a:t> </a:t>
            </a:r>
            <a:r>
              <a:rPr lang="en-CA" sz="1100" b="1" dirty="0" smtClean="0">
                <a:solidFill>
                  <a:srgbClr val="FF0000"/>
                </a:solidFill>
                <a:latin typeface="Consolas" panose="020B0609020204030204" pitchFamily="49" charset="0"/>
                <a:cs typeface="Consolas" panose="020B0609020204030204" pitchFamily="49" charset="0"/>
              </a:rPr>
              <a:t>   // Parameter checking</a:t>
            </a:r>
          </a:p>
          <a:p>
            <a:pPr marL="0" indent="0">
              <a:buNone/>
            </a:pPr>
            <a:r>
              <a:rPr lang="en-CA" sz="1100" i="1" dirty="0">
                <a:latin typeface="Consolas" panose="020B0609020204030204" pitchFamily="49" charset="0"/>
                <a:cs typeface="Consolas" panose="020B0609020204030204" pitchFamily="49" charset="0"/>
              </a:rPr>
              <a:t>    Some </a:t>
            </a:r>
            <a:r>
              <a:rPr lang="en-CA" sz="1100" i="1" dirty="0" smtClean="0">
                <a:latin typeface="Consolas" panose="020B0609020204030204" pitchFamily="49" charset="0"/>
                <a:cs typeface="Consolas" panose="020B0609020204030204" pitchFamily="49" charset="0"/>
              </a:rPr>
              <a:t>checks…</a:t>
            </a:r>
            <a:endParaRPr lang="en-CA" sz="1100" i="1" dirty="0">
              <a:latin typeface="Consolas" panose="020B0609020204030204" pitchFamily="49" charset="0"/>
              <a:cs typeface="Consolas" panose="020B0609020204030204" pitchFamily="49" charset="0"/>
            </a:endParaRPr>
          </a:p>
          <a:p>
            <a:pPr marL="0" indent="0">
              <a:buNone/>
            </a:pPr>
            <a:endParaRPr lang="en-CA" sz="1100" dirty="0">
              <a:latin typeface="Consolas" panose="020B0609020204030204" pitchFamily="49" charset="0"/>
              <a:cs typeface="Consolas" panose="020B0609020204030204" pitchFamily="49" charset="0"/>
            </a:endParaRPr>
          </a:p>
          <a:p>
            <a:pPr marL="0" indent="0">
              <a:buNone/>
            </a:pPr>
            <a:r>
              <a:rPr lang="en-CA" sz="1100" b="1" dirty="0" smtClean="0">
                <a:solidFill>
                  <a:srgbClr val="FF0000"/>
                </a:solidFill>
                <a:latin typeface="Consolas" panose="020B0609020204030204" pitchFamily="49" charset="0"/>
                <a:cs typeface="Consolas" panose="020B0609020204030204" pitchFamily="49" charset="0"/>
              </a:rPr>
              <a:t>    // 1. Memory allocation</a:t>
            </a:r>
          </a:p>
          <a:p>
            <a:pPr marL="0" indent="0">
              <a:buNone/>
            </a:pPr>
            <a:r>
              <a:rPr lang="en-CA" sz="1100" i="1" dirty="0">
                <a:latin typeface="Consolas" panose="020B0609020204030204" pitchFamily="49" charset="0"/>
                <a:cs typeface="Consolas" panose="020B0609020204030204" pitchFamily="49" charset="0"/>
              </a:rPr>
              <a:t>    Some </a:t>
            </a:r>
            <a:r>
              <a:rPr lang="en-CA" sz="1100" i="1" dirty="0" smtClean="0">
                <a:latin typeface="Consolas" panose="020B0609020204030204" pitchFamily="49" charset="0"/>
                <a:cs typeface="Consolas" panose="020B0609020204030204" pitchFamily="49" charset="0"/>
              </a:rPr>
              <a:t>code</a:t>
            </a:r>
            <a:r>
              <a:rPr lang="en-CA" sz="1100" i="1" dirty="0">
                <a:latin typeface="Consolas" panose="020B0609020204030204" pitchFamily="49" charset="0"/>
                <a:cs typeface="Consolas" panose="020B0609020204030204" pitchFamily="49" charset="0"/>
              </a:rPr>
              <a:t>…</a:t>
            </a:r>
          </a:p>
          <a:p>
            <a:pPr marL="0" indent="0">
              <a:buNone/>
            </a:pPr>
            <a:r>
              <a:rPr lang="en-CA" sz="1100" b="1" dirty="0" smtClean="0">
                <a:solidFill>
                  <a:srgbClr val="FF0000"/>
                </a:solidFill>
                <a:latin typeface="Consolas" panose="020B0609020204030204" pitchFamily="49" charset="0"/>
                <a:cs typeface="Consolas" panose="020B0609020204030204" pitchFamily="49" charset="0"/>
              </a:rPr>
              <a:t>    // 2. Array initializations</a:t>
            </a:r>
          </a:p>
          <a:p>
            <a:pPr marL="0" indent="0">
              <a:buNone/>
            </a:pPr>
            <a:r>
              <a:rPr lang="en-CA" sz="1100" i="1" dirty="0">
                <a:latin typeface="Consolas" panose="020B0609020204030204" pitchFamily="49" charset="0"/>
                <a:cs typeface="Consolas" panose="020B0609020204030204" pitchFamily="49" charset="0"/>
              </a:rPr>
              <a:t> </a:t>
            </a:r>
            <a:r>
              <a:rPr lang="en-CA" sz="1100" i="1" dirty="0" smtClean="0">
                <a:latin typeface="Consolas" panose="020B0609020204030204" pitchFamily="49" charset="0"/>
                <a:cs typeface="Consolas" panose="020B0609020204030204" pitchFamily="49" charset="0"/>
              </a:rPr>
              <a:t>   Some more code…</a:t>
            </a:r>
          </a:p>
          <a:p>
            <a:pPr marL="0" indent="0">
              <a:buNone/>
            </a:pPr>
            <a:endParaRPr lang="en-CA" sz="1100" dirty="0" smtClean="0">
              <a:latin typeface="Consolas" panose="020B0609020204030204" pitchFamily="49" charset="0"/>
              <a:cs typeface="Consolas" panose="020B0609020204030204" pitchFamily="49" charset="0"/>
            </a:endParaRPr>
          </a:p>
          <a:p>
            <a:pPr marL="0" indent="0">
              <a:buNone/>
            </a:pPr>
            <a:r>
              <a:rPr lang="en-CA" sz="1100" b="1" dirty="0">
                <a:solidFill>
                  <a:srgbClr val="FF0000"/>
                </a:solidFill>
                <a:latin typeface="Consolas" panose="020B0609020204030204" pitchFamily="49" charset="0"/>
                <a:cs typeface="Consolas" panose="020B0609020204030204" pitchFamily="49" charset="0"/>
              </a:rPr>
              <a:t> </a:t>
            </a:r>
            <a:r>
              <a:rPr lang="en-CA" sz="1100" b="1" dirty="0" smtClean="0">
                <a:solidFill>
                  <a:srgbClr val="FF0000"/>
                </a:solidFill>
                <a:latin typeface="Consolas" panose="020B0609020204030204" pitchFamily="49" charset="0"/>
                <a:cs typeface="Consolas" panose="020B0609020204030204" pitchFamily="49" charset="0"/>
              </a:rPr>
              <a:t>   // 3. Iterate until we have found the shortest distance to the target vertex by repeatedly finding</a:t>
            </a:r>
          </a:p>
          <a:p>
            <a:pPr marL="0" indent="0">
              <a:buNone/>
            </a:pPr>
            <a:r>
              <a:rPr lang="en-CA" sz="1100" b="1" dirty="0">
                <a:solidFill>
                  <a:srgbClr val="FF0000"/>
                </a:solidFill>
                <a:latin typeface="Consolas" panose="020B0609020204030204" pitchFamily="49" charset="0"/>
                <a:cs typeface="Consolas" panose="020B0609020204030204" pitchFamily="49" charset="0"/>
              </a:rPr>
              <a:t> </a:t>
            </a:r>
            <a:r>
              <a:rPr lang="en-CA" sz="1100" b="1" dirty="0" smtClean="0">
                <a:solidFill>
                  <a:srgbClr val="FF0000"/>
                </a:solidFill>
                <a:latin typeface="Consolas" panose="020B0609020204030204" pitchFamily="49" charset="0"/>
                <a:cs typeface="Consolas" panose="020B0609020204030204" pitchFamily="49" charset="0"/>
              </a:rPr>
              <a:t>   //    the unvisited vertex with minimum distance to it updating distances to its neighbors</a:t>
            </a:r>
          </a:p>
          <a:p>
            <a:pPr marL="0"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while ( … ) {</a:t>
            </a:r>
          </a:p>
          <a:p>
            <a:pPr marL="0" indent="0">
              <a:buNone/>
            </a:pPr>
            <a:r>
              <a:rPr lang="en-CA" sz="1100" b="1" dirty="0">
                <a:solidFill>
                  <a:srgbClr val="FF0000"/>
                </a:solidFill>
                <a:latin typeface="Consolas" panose="020B0609020204030204" pitchFamily="49" charset="0"/>
                <a:cs typeface="Consolas" panose="020B0609020204030204" pitchFamily="49" charset="0"/>
              </a:rPr>
              <a:t> </a:t>
            </a:r>
            <a:r>
              <a:rPr lang="en-CA" sz="1100" b="1" dirty="0" smtClean="0">
                <a:solidFill>
                  <a:srgbClr val="FF0000"/>
                </a:solidFill>
                <a:latin typeface="Consolas" panose="020B0609020204030204" pitchFamily="49" charset="0"/>
                <a:cs typeface="Consolas" panose="020B0609020204030204" pitchFamily="49" charset="0"/>
              </a:rPr>
              <a:t>       // 3a. Find that unvisited vertex 'u' with minimum total distance </a:t>
            </a:r>
          </a:p>
          <a:p>
            <a:pPr marL="0"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a:t>
            </a:r>
            <a:r>
              <a:rPr lang="en-CA" sz="1100" i="1" dirty="0" smtClean="0">
                <a:latin typeface="Consolas" panose="020B0609020204030204" pitchFamily="49" charset="0"/>
                <a:cs typeface="Consolas" panose="020B0609020204030204" pitchFamily="49" charset="0"/>
              </a:rPr>
              <a:t>Find the vertex described… </a:t>
            </a:r>
            <a:endParaRPr lang="en-CA" sz="1100" dirty="0" smtClean="0">
              <a:latin typeface="Consolas" panose="020B0609020204030204" pitchFamily="49" charset="0"/>
              <a:cs typeface="Consolas" panose="020B0609020204030204" pitchFamily="49" charset="0"/>
            </a:endParaRPr>
          </a:p>
          <a:p>
            <a:pPr marL="0" indent="0">
              <a:buNone/>
            </a:pPr>
            <a:r>
              <a:rPr lang="en-CA" sz="1100" b="1" dirty="0" smtClean="0">
                <a:solidFill>
                  <a:srgbClr val="FF0000"/>
                </a:solidFill>
                <a:latin typeface="Consolas" panose="020B0609020204030204" pitchFamily="49" charset="0"/>
                <a:cs typeface="Consolas" panose="020B0609020204030204" pitchFamily="49" charset="0"/>
              </a:rPr>
              <a:t>        // 3b. If this is the target, we're done; otherwise mark it as visited</a:t>
            </a:r>
          </a:p>
          <a:p>
            <a:pPr marL="0"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a:t>
            </a:r>
            <a:r>
              <a:rPr lang="en-CA" sz="1100" i="1" dirty="0" smtClean="0">
                <a:latin typeface="Consolas" panose="020B0609020204030204" pitchFamily="49" charset="0"/>
                <a:cs typeface="Consolas" panose="020B0609020204030204" pitchFamily="49" charset="0"/>
              </a:rPr>
              <a:t>Return or mark</a:t>
            </a:r>
          </a:p>
          <a:p>
            <a:pPr marL="0" indent="0">
              <a:buNone/>
            </a:pPr>
            <a:endParaRPr lang="en-CA" sz="1100" dirty="0" smtClean="0">
              <a:latin typeface="Consolas" panose="020B0609020204030204" pitchFamily="49" charset="0"/>
              <a:cs typeface="Consolas" panose="020B0609020204030204" pitchFamily="49" charset="0"/>
            </a:endParaRPr>
          </a:p>
          <a:p>
            <a:pPr marL="0" indent="0">
              <a:buNone/>
            </a:pPr>
            <a:r>
              <a:rPr lang="en-CA" sz="1100" b="1" dirty="0" smtClean="0">
                <a:solidFill>
                  <a:srgbClr val="FF0000"/>
                </a:solidFill>
                <a:latin typeface="Consolas" panose="020B0609020204030204" pitchFamily="49" charset="0"/>
                <a:cs typeface="Consolas" panose="020B0609020204030204" pitchFamily="49" charset="0"/>
              </a:rPr>
              <a:t>        // 3c. For each adjacent vertex, see if we need to update the distance</a:t>
            </a:r>
          </a:p>
          <a:p>
            <a:pPr marL="0"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for ( … ) {</a:t>
            </a:r>
          </a:p>
          <a:p>
            <a:pPr marL="0" indent="0">
              <a:buNone/>
            </a:pPr>
            <a:r>
              <a:rPr lang="en-CA" sz="1100" b="1" dirty="0">
                <a:solidFill>
                  <a:srgbClr val="FF0000"/>
                </a:solidFill>
                <a:latin typeface="Consolas" panose="020B0609020204030204" pitchFamily="49" charset="0"/>
                <a:cs typeface="Consolas" panose="020B0609020204030204" pitchFamily="49" charset="0"/>
              </a:rPr>
              <a:t> </a:t>
            </a:r>
            <a:r>
              <a:rPr lang="en-CA" sz="1100" b="1" dirty="0" smtClean="0">
                <a:solidFill>
                  <a:srgbClr val="FF0000"/>
                </a:solidFill>
                <a:latin typeface="Consolas" panose="020B0609020204030204" pitchFamily="49" charset="0"/>
                <a:cs typeface="Consolas" panose="020B0609020204030204" pitchFamily="49" charset="0"/>
              </a:rPr>
              <a:t>           // 3c(i)  Calculate the updated distance</a:t>
            </a:r>
          </a:p>
          <a:p>
            <a:pPr marL="0" indent="0">
              <a:buNone/>
            </a:pPr>
            <a:r>
              <a:rPr lang="en-CA" sz="1100" i="1" dirty="0" smtClean="0">
                <a:latin typeface="Consolas" panose="020B0609020204030204" pitchFamily="49" charset="0"/>
                <a:cs typeface="Consolas" panose="020B0609020204030204" pitchFamily="49" charset="0"/>
              </a:rPr>
              <a:t>            Even more code…</a:t>
            </a:r>
            <a:endParaRPr lang="en-CA" sz="1100" i="1" dirty="0">
              <a:latin typeface="Consolas" panose="020B0609020204030204" pitchFamily="49" charset="0"/>
              <a:cs typeface="Consolas" panose="020B0609020204030204" pitchFamily="49" charset="0"/>
            </a:endParaRPr>
          </a:p>
          <a:p>
            <a:pPr marL="0" indent="0">
              <a:buNone/>
            </a:pPr>
            <a:r>
              <a:rPr lang="en-CA" sz="1100" b="1" dirty="0" smtClean="0">
                <a:solidFill>
                  <a:srgbClr val="FF0000"/>
                </a:solidFill>
                <a:latin typeface="Consolas" panose="020B0609020204030204" pitchFamily="49" charset="0"/>
                <a:cs typeface="Consolas" panose="020B0609020204030204" pitchFamily="49" charset="0"/>
              </a:rPr>
              <a:t>            // 3c(ii) Update the distance if appropriate</a:t>
            </a:r>
            <a:endParaRPr lang="en-CA" sz="1100" b="1" dirty="0">
              <a:solidFill>
                <a:srgbClr val="FF0000"/>
              </a:solidFill>
              <a:latin typeface="Consolas" panose="020B0609020204030204" pitchFamily="49" charset="0"/>
              <a:cs typeface="Consolas" panose="020B0609020204030204" pitchFamily="49" charset="0"/>
            </a:endParaRPr>
          </a:p>
          <a:p>
            <a:pPr marL="0" indent="0">
              <a:buNone/>
            </a:pPr>
            <a:r>
              <a:rPr lang="en-CA" sz="1100" dirty="0" smtClean="0">
                <a:latin typeface="Consolas" panose="020B0609020204030204" pitchFamily="49" charset="0"/>
                <a:cs typeface="Consolas" panose="020B0609020204030204" pitchFamily="49" charset="0"/>
              </a:rPr>
              <a:t> </a:t>
            </a:r>
            <a:r>
              <a:rPr lang="en-CA" sz="1100" i="1" dirty="0" smtClean="0">
                <a:latin typeface="Consolas" panose="020B0609020204030204" pitchFamily="49" charset="0"/>
                <a:cs typeface="Consolas" panose="020B0609020204030204" pitchFamily="49" charset="0"/>
              </a:rPr>
              <a:t>           Yet more code…</a:t>
            </a:r>
          </a:p>
          <a:p>
            <a:pPr marL="0" indent="0">
              <a:buNone/>
            </a:pPr>
            <a:r>
              <a:rPr lang="en-CA" sz="1100" i="1"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a:t>
            </a:r>
          </a:p>
          <a:p>
            <a:pPr marL="0"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a:t>
            </a:r>
          </a:p>
          <a:p>
            <a:pPr marL="0" indent="0">
              <a:buNone/>
            </a:pPr>
            <a:r>
              <a:rPr lang="en-CA" sz="11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75870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Introduce comments</a:t>
            </a:r>
          </a:p>
          <a:p>
            <a:pPr lvl="2"/>
            <a:r>
              <a:rPr lang="en-CA" dirty="0" smtClean="0"/>
              <a:t>The need for comments</a:t>
            </a:r>
          </a:p>
          <a:p>
            <a:pPr lvl="2"/>
            <a:r>
              <a:rPr lang="en-CA" dirty="0" smtClean="0"/>
              <a:t>The economic benefit of comments</a:t>
            </a:r>
          </a:p>
          <a:p>
            <a:pPr lvl="1"/>
            <a:r>
              <a:rPr lang="en-CA" dirty="0" smtClean="0"/>
              <a:t>See how to comment functions</a:t>
            </a:r>
          </a:p>
          <a:p>
            <a:pPr lvl="2"/>
            <a:r>
              <a:rPr lang="en-CA" dirty="0" smtClean="0"/>
              <a:t>Documentary, functional, algorithmic and coding comments</a:t>
            </a:r>
          </a:p>
          <a:p>
            <a:pPr lvl="1"/>
            <a:r>
              <a:rPr lang="en-CA" dirty="0" smtClean="0"/>
              <a:t>Understand where to comment</a:t>
            </a:r>
          </a:p>
          <a:p>
            <a:pPr lvl="1"/>
            <a:r>
              <a:rPr lang="en-CA" dirty="0" smtClean="0"/>
              <a:t>Know how not to comment</a:t>
            </a:r>
          </a:p>
          <a:p>
            <a:pPr lvl="1"/>
            <a:r>
              <a:rPr lang="en-CA" dirty="0" smtClean="0"/>
              <a:t>Describe comment blocks</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 </a:t>
            </a:r>
            <a:r>
              <a:rPr lang="en-CA" cap="small" dirty="0" smtClean="0"/>
              <a:t>ascii</a:t>
            </a:r>
            <a:r>
              <a:rPr lang="en-CA" dirty="0" smtClean="0"/>
              <a:t> art</a:t>
            </a:r>
            <a:endParaRPr lang="en-CA" dirty="0"/>
          </a:p>
        </p:txBody>
      </p:sp>
      <p:sp>
        <p:nvSpPr>
          <p:cNvPr id="3" name="Content Placeholder 2"/>
          <p:cNvSpPr>
            <a:spLocks noGrp="1"/>
          </p:cNvSpPr>
          <p:nvPr>
            <p:ph idx="1"/>
          </p:nvPr>
        </p:nvSpPr>
        <p:spPr/>
        <p:txBody>
          <a:bodyPr/>
          <a:lstStyle/>
          <a:p>
            <a:r>
              <a:rPr lang="en-CA" dirty="0" smtClean="0"/>
              <a:t>Often, programmers will engage in </a:t>
            </a:r>
            <a:r>
              <a:rPr lang="en-CA" dirty="0" smtClean="0"/>
              <a:t>artistic </a:t>
            </a:r>
            <a:r>
              <a:rPr lang="en-CA" dirty="0" smtClean="0"/>
              <a:t>attempts to bring attention to their comments</a:t>
            </a:r>
          </a:p>
          <a:p>
            <a:pPr lvl="1"/>
            <a:r>
              <a:rPr lang="en-CA" dirty="0" smtClean="0"/>
              <a:t>In a large file, there may be numerous functions, many with different purposes—it makes sense to organize the file</a:t>
            </a:r>
            <a:endParaRPr lang="en-CA" dirty="0"/>
          </a:p>
          <a:p>
            <a:pPr marL="457200" lvl="1" indent="0">
              <a:buNone/>
            </a:pPr>
            <a:endParaRPr lang="en-CA" dirty="0" smtClean="0"/>
          </a:p>
          <a:p>
            <a:pPr marL="457200" lvl="1" indent="0">
              <a:buNone/>
            </a:pPr>
            <a:r>
              <a:rPr lang="en-CA" sz="1800" dirty="0" smtClean="0">
                <a:latin typeface="Consolas" panose="020B0609020204030204" pitchFamily="49" charset="0"/>
                <a:cs typeface="Consolas" panose="020B0609020204030204" pitchFamily="49" charset="0"/>
              </a:rPr>
              <a:t>  ////////////////////////////////////////////////////////// </a:t>
            </a:r>
          </a:p>
          <a:p>
            <a:pPr marL="457200" lvl="1" indent="0">
              <a:buNone/>
            </a:pPr>
            <a:r>
              <a:rPr lang="en-CA" sz="1800" dirty="0" smtClean="0">
                <a:latin typeface="Consolas" panose="020B0609020204030204" pitchFamily="49" charset="0"/>
                <a:cs typeface="Consolas" panose="020B0609020204030204" pitchFamily="49" charset="0"/>
              </a:rPr>
              <a:t> //                Function declarations                 //</a:t>
            </a:r>
          </a:p>
          <a:p>
            <a:pPr marL="457200" lvl="1" indent="0">
              <a:buNone/>
            </a:pPr>
            <a:r>
              <a:rPr lang="en-CA" sz="1800" dirty="0" smtClean="0">
                <a:latin typeface="Consolas" panose="020B0609020204030204" pitchFamily="49" charset="0"/>
                <a:cs typeface="Consolas" panose="020B0609020204030204" pitchFamily="49" charset="0"/>
              </a:rPr>
              <a:t>////////////////////////////////////////////////////////// </a:t>
            </a:r>
            <a:endParaRPr lang="en-CA" sz="1800" dirty="0"/>
          </a:p>
        </p:txBody>
      </p:sp>
    </p:spTree>
    <p:extLst>
      <p:ext uri="{BB962C8B-B14F-4D97-AF65-F5344CB8AC3E}">
        <p14:creationId xmlns:p14="http://schemas.microsoft.com/office/powerpoint/2010/main" val="3432707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Don’t make your comments hard to update</a:t>
            </a:r>
            <a:endParaRPr lang="en-CA" dirty="0"/>
          </a:p>
        </p:txBody>
      </p:sp>
      <p:sp>
        <p:nvSpPr>
          <p:cNvPr id="3" name="Content Placeholder 2"/>
          <p:cNvSpPr>
            <a:spLocks noGrp="1"/>
          </p:cNvSpPr>
          <p:nvPr>
            <p:ph idx="1"/>
          </p:nvPr>
        </p:nvSpPr>
        <p:spPr>
          <a:xfrm>
            <a:off x="457200" y="1600200"/>
            <a:ext cx="8686800" cy="4525963"/>
          </a:xfrm>
        </p:spPr>
        <p:txBody>
          <a:bodyPr>
            <a:noAutofit/>
          </a:bodyPr>
          <a:lstStyle/>
          <a:p>
            <a:pPr marL="0" indent="0">
              <a:buNone/>
            </a:pPr>
            <a:r>
              <a:rPr lang="en-CA" sz="1200" dirty="0" smtClean="0">
                <a:latin typeface="Consolas" panose="020B0609020204030204" pitchFamily="49" charset="0"/>
                <a:cs typeface="Consolas" panose="020B0609020204030204" pitchFamily="49" charset="0"/>
              </a:rPr>
              <a:t>template </a:t>
            </a:r>
            <a:r>
              <a:rPr lang="en-CA" sz="1200" dirty="0">
                <a:latin typeface="Consolas" panose="020B0609020204030204" pitchFamily="49" charset="0"/>
                <a:cs typeface="Consolas" panose="020B0609020204030204" pitchFamily="49" charset="0"/>
              </a:rPr>
              <a:t>&lt;typename Type&gt;</a:t>
            </a:r>
          </a:p>
          <a:p>
            <a:pPr marL="0" indent="0">
              <a:buNone/>
            </a:pPr>
            <a:r>
              <a:rPr lang="en-CA" sz="1200" dirty="0" smtClean="0">
                <a:latin typeface="Consolas" panose="020B0609020204030204" pitchFamily="49" charset="0"/>
                <a:cs typeface="Consolas" panose="020B0609020204030204" pitchFamily="49" charset="0"/>
              </a:rPr>
              <a:t>bool </a:t>
            </a:r>
            <a:r>
              <a:rPr lang="en-CA" sz="1200" dirty="0" err="1">
                <a:latin typeface="Consolas" panose="020B0609020204030204" pitchFamily="49" charset="0"/>
                <a:cs typeface="Consolas" panose="020B0609020204030204" pitchFamily="49" charset="0"/>
              </a:rPr>
              <a:t>Beap</a:t>
            </a:r>
            <a:r>
              <a:rPr lang="en-CA" sz="1200" dirty="0">
                <a:latin typeface="Consolas" panose="020B0609020204030204" pitchFamily="49" charset="0"/>
                <a:cs typeface="Consolas" panose="020B0609020204030204" pitchFamily="49" charset="0"/>
              </a:rPr>
              <a:t>&lt;Type&gt;::find( Type const &amp;obj ) const {</a:t>
            </a:r>
          </a:p>
          <a:p>
            <a:pPr marL="0" indent="0">
              <a:buNone/>
            </a:pPr>
            <a:r>
              <a:rPr lang="en-CA" sz="1200" dirty="0" smtClean="0">
                <a:latin typeface="Consolas" panose="020B0609020204030204" pitchFamily="49" charset="0"/>
                <a:cs typeface="Consolas" panose="020B0609020204030204" pitchFamily="49" charset="0"/>
              </a:rPr>
              <a:t>    if </a:t>
            </a:r>
            <a:r>
              <a:rPr lang="en-CA" sz="1200" dirty="0">
                <a:latin typeface="Consolas" panose="020B0609020204030204" pitchFamily="49" charset="0"/>
                <a:cs typeface="Consolas" panose="020B0609020204030204" pitchFamily="49" charset="0"/>
              </a:rPr>
              <a:t>( empty() ) {</a:t>
            </a:r>
          </a:p>
          <a:p>
            <a:pPr marL="0" indent="0">
              <a:buNone/>
            </a:pPr>
            <a:r>
              <a:rPr lang="en-CA" sz="1200" dirty="0" smtClean="0">
                <a:latin typeface="Consolas" panose="020B0609020204030204" pitchFamily="49" charset="0"/>
                <a:cs typeface="Consolas" panose="020B0609020204030204" pitchFamily="49" charset="0"/>
              </a:rPr>
              <a:t>        return </a:t>
            </a:r>
            <a:r>
              <a:rPr lang="en-CA" sz="1200" dirty="0">
                <a:latin typeface="Consolas" panose="020B0609020204030204" pitchFamily="49" charset="0"/>
                <a:cs typeface="Consolas" panose="020B0609020204030204" pitchFamily="49" charset="0"/>
              </a:rPr>
              <a:t>false;</a:t>
            </a:r>
          </a:p>
          <a:p>
            <a:pPr marL="0" indent="0">
              <a:buNone/>
            </a:pPr>
            <a:r>
              <a:rPr lang="en-CA" sz="1200" dirty="0" smtClean="0">
                <a:latin typeface="Consolas" panose="020B0609020204030204" pitchFamily="49" charset="0"/>
                <a:cs typeface="Consolas" panose="020B0609020204030204" pitchFamily="49" charset="0"/>
              </a:rPr>
              <a:t>    }</a:t>
            </a:r>
            <a:endParaRPr lang="en-CA" sz="1200" dirty="0">
              <a:latin typeface="Consolas" panose="020B0609020204030204" pitchFamily="49" charset="0"/>
              <a:cs typeface="Consolas" panose="020B0609020204030204" pitchFamily="49" charset="0"/>
            </a:endParaRPr>
          </a:p>
          <a:p>
            <a:pPr marL="0" indent="0">
              <a:buNone/>
            </a:pPr>
            <a:endParaRPr lang="en-CA" sz="1200" dirty="0">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int </a:t>
            </a:r>
            <a:r>
              <a:rPr lang="en-CA" sz="1200" dirty="0">
                <a:latin typeface="Consolas" panose="020B0609020204030204" pitchFamily="49" charset="0"/>
                <a:cs typeface="Consolas" panose="020B0609020204030204" pitchFamily="49" charset="0"/>
              </a:rPr>
              <a:t>h = height();</a:t>
            </a:r>
          </a:p>
          <a:p>
            <a:pPr marL="0" indent="0">
              <a:buNone/>
            </a:pPr>
            <a:r>
              <a:rPr lang="en-CA" sz="1200" dirty="0" smtClean="0">
                <a:latin typeface="Consolas" panose="020B0609020204030204" pitchFamily="49" charset="0"/>
                <a:cs typeface="Consolas" panose="020B0609020204030204" pitchFamily="49" charset="0"/>
              </a:rPr>
              <a:t>    int </a:t>
            </a:r>
            <a:r>
              <a:rPr lang="en-CA" sz="1200" dirty="0">
                <a:latin typeface="Consolas" panose="020B0609020204030204" pitchFamily="49" charset="0"/>
                <a:cs typeface="Consolas" panose="020B0609020204030204" pitchFamily="49" charset="0"/>
              </a:rPr>
              <a:t>posn = h*(h + 1)/2</a:t>
            </a:r>
            <a:r>
              <a:rPr lang="en-CA" sz="1200" dirty="0" smtClean="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 Starting at the bottom </a:t>
            </a:r>
            <a:r>
              <a:rPr lang="en-CA" sz="1200" b="1" dirty="0" smtClean="0">
                <a:solidFill>
                  <a:srgbClr val="FF0000"/>
                </a:solidFill>
                <a:latin typeface="Consolas" panose="020B0609020204030204" pitchFamily="49" charset="0"/>
                <a:cs typeface="Consolas" panose="020B0609020204030204" pitchFamily="49" charset="0"/>
              </a:rPr>
              <a:t>left</a:t>
            </a:r>
            <a:endParaRPr lang="en-CA" sz="1200" b="1" dirty="0">
              <a:solidFill>
                <a:srgbClr val="FF0000"/>
              </a:solidFill>
              <a:latin typeface="Consolas" panose="020B0609020204030204" pitchFamily="49" charset="0"/>
              <a:cs typeface="Consolas" panose="020B0609020204030204" pitchFamily="49" charset="0"/>
            </a:endParaRPr>
          </a:p>
          <a:p>
            <a:pPr marL="0" indent="0">
              <a:buNone/>
            </a:pPr>
            <a:endParaRPr lang="en-CA" sz="1200" dirty="0">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while </a:t>
            </a:r>
            <a:r>
              <a:rPr lang="en-CA" sz="1200" dirty="0">
                <a:latin typeface="Consolas" panose="020B0609020204030204" pitchFamily="49" charset="0"/>
                <a:cs typeface="Consolas" panose="020B0609020204030204" pitchFamily="49" charset="0"/>
              </a:rPr>
              <a:t>( true ) {</a:t>
            </a:r>
          </a:p>
          <a:p>
            <a:pPr marL="0" indent="0">
              <a:buNone/>
            </a:pPr>
            <a:r>
              <a:rPr lang="en-CA" sz="1200" dirty="0" smtClean="0">
                <a:latin typeface="Consolas" panose="020B0609020204030204" pitchFamily="49" charset="0"/>
                <a:cs typeface="Consolas" panose="020B0609020204030204" pitchFamily="49" charset="0"/>
              </a:rPr>
              <a:t>        if </a:t>
            </a:r>
            <a:r>
              <a:rPr lang="en-CA" sz="1200" dirty="0">
                <a:latin typeface="Consolas" panose="020B0609020204030204" pitchFamily="49" charset="0"/>
                <a:cs typeface="Consolas" panose="020B0609020204030204" pitchFamily="49" charset="0"/>
              </a:rPr>
              <a:t>( array[posn] &lt; obj ) </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if </a:t>
            </a:r>
            <a:r>
              <a:rPr lang="en-CA" sz="1200" dirty="0">
                <a:latin typeface="Consolas" panose="020B0609020204030204" pitchFamily="49" charset="0"/>
                <a:cs typeface="Consolas" panose="020B0609020204030204" pitchFamily="49" charset="0"/>
              </a:rPr>
              <a:t>( posn == (height() + 1)*(height() + 2)/2 - 1 ) </a:t>
            </a:r>
            <a:r>
              <a:rPr lang="en-CA" sz="1200" dirty="0" smtClean="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 Move down and to the right</a:t>
            </a:r>
            <a:endParaRPr lang="en-CA" sz="1200" b="1" dirty="0">
              <a:solidFill>
                <a:srgbClr val="FF0000"/>
              </a:solidFill>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return </a:t>
            </a:r>
            <a:r>
              <a:rPr lang="en-CA" sz="1200" dirty="0">
                <a:latin typeface="Consolas" panose="020B0609020204030204" pitchFamily="49" charset="0"/>
                <a:cs typeface="Consolas" panose="020B0609020204030204" pitchFamily="49" charset="0"/>
              </a:rPr>
              <a:t>false</a:t>
            </a:r>
            <a:r>
              <a:rPr lang="en-CA" sz="1200" dirty="0" smtClean="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a:t>
            </a:r>
            <a:endParaRPr lang="en-CA" sz="1200" b="1" dirty="0">
              <a:solidFill>
                <a:srgbClr val="FF0000"/>
              </a:solidFill>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                                                        </a:t>
            </a:r>
            <a:r>
              <a:rPr lang="en-CA" sz="1200" b="1" dirty="0" smtClean="0">
                <a:solidFill>
                  <a:srgbClr val="FF0000"/>
                </a:solidFill>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x</a:t>
            </a:r>
            <a:r>
              <a:rPr lang="en-CA" sz="1200" dirty="0" smtClean="0">
                <a:solidFill>
                  <a:srgbClr val="FF0000"/>
                </a:solidFill>
                <a:latin typeface="Consolas" panose="020B0609020204030204" pitchFamily="49" charset="0"/>
                <a:cs typeface="Consolas" panose="020B0609020204030204" pitchFamily="49" charset="0"/>
              </a:rPr>
              <a:t>  </a:t>
            </a:r>
          </a:p>
          <a:p>
            <a:pPr marL="0" indent="0">
              <a:buNone/>
            </a:pPr>
            <a:r>
              <a:rPr lang="en-CA" sz="1200" dirty="0" smtClean="0">
                <a:solidFill>
                  <a:srgbClr val="FF0000"/>
                </a:solidFill>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x   </a:t>
            </a:r>
            <a:r>
              <a:rPr lang="en-CA" sz="1200" b="1" dirty="0" err="1">
                <a:solidFill>
                  <a:srgbClr val="FF0000"/>
                </a:solidFill>
                <a:latin typeface="Consolas" panose="020B0609020204030204" pitchFamily="49" charset="0"/>
                <a:cs typeface="Consolas" panose="020B0609020204030204" pitchFamily="49" charset="0"/>
              </a:rPr>
              <a:t>x</a:t>
            </a:r>
            <a:endParaRPr lang="en-CA" sz="1200" b="1" dirty="0">
              <a:solidFill>
                <a:srgbClr val="FF0000"/>
              </a:solidFill>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if </a:t>
            </a: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(posn </a:t>
            </a:r>
            <a:r>
              <a:rPr lang="en-CA" sz="1200" dirty="0">
                <a:latin typeface="Consolas" panose="020B0609020204030204" pitchFamily="49" charset="0"/>
                <a:cs typeface="Consolas" panose="020B0609020204030204" pitchFamily="49" charset="0"/>
              </a:rPr>
              <a:t>== height()*(height() + 1)/2 </a:t>
            </a:r>
            <a:r>
              <a:rPr lang="en-CA" sz="1200" dirty="0" smtClean="0">
                <a:latin typeface="Consolas" panose="020B0609020204030204" pitchFamily="49" charset="0"/>
                <a:cs typeface="Consolas" panose="020B0609020204030204" pitchFamily="49" charset="0"/>
              </a:rPr>
              <a:t>– 1)             </a:t>
            </a:r>
            <a:r>
              <a:rPr lang="en-CA" sz="1200" b="1" dirty="0" smtClean="0">
                <a:solidFill>
                  <a:srgbClr val="FF0000"/>
                </a:solidFill>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&lt; a  x   </a:t>
            </a:r>
            <a:r>
              <a:rPr lang="en-CA" sz="1200" b="1" dirty="0" err="1">
                <a:solidFill>
                  <a:srgbClr val="FF0000"/>
                </a:solidFill>
                <a:latin typeface="Consolas" panose="020B0609020204030204" pitchFamily="49" charset="0"/>
                <a:cs typeface="Consolas" panose="020B0609020204030204" pitchFamily="49" charset="0"/>
              </a:rPr>
              <a:t>x</a:t>
            </a:r>
            <a:endParaRPr lang="en-CA" sz="1200" b="1" dirty="0" smtClean="0">
              <a:solidFill>
                <a:srgbClr val="FF0000"/>
              </a:solidFill>
              <a:latin typeface="Consolas" panose="020B0609020204030204" pitchFamily="49" charset="0"/>
              <a:cs typeface="Consolas" panose="020B0609020204030204" pitchFamily="49" charset="0"/>
            </a:endParaRPr>
          </a:p>
          <a:p>
            <a:pPr marL="0"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&amp;&amp; (size</a:t>
            </a:r>
            <a:r>
              <a:rPr lang="en-CA" sz="1200" dirty="0">
                <a:latin typeface="Consolas" panose="020B0609020204030204" pitchFamily="49" charset="0"/>
                <a:cs typeface="Consolas" panose="020B0609020204030204" pitchFamily="49" charset="0"/>
              </a:rPr>
              <a:t>() != (height() + 1)*(height() + 2)/</a:t>
            </a:r>
            <a:r>
              <a:rPr lang="en-CA" sz="1200" dirty="0" smtClean="0">
                <a:latin typeface="Consolas" panose="020B0609020204030204" pitchFamily="49" charset="0"/>
                <a:cs typeface="Consolas" panose="020B0609020204030204" pitchFamily="49" charset="0"/>
              </a:rPr>
              <a:t>2) </a:t>
            </a: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x   *   x   </a:t>
            </a:r>
            <a:r>
              <a:rPr lang="en-CA" sz="1200" b="1" dirty="0" err="1">
                <a:solidFill>
                  <a:srgbClr val="FF0000"/>
                </a:solidFill>
                <a:latin typeface="Consolas" panose="020B0609020204030204" pitchFamily="49" charset="0"/>
                <a:cs typeface="Consolas" panose="020B0609020204030204" pitchFamily="49" charset="0"/>
              </a:rPr>
              <a:t>x</a:t>
            </a:r>
            <a:endParaRPr lang="en-CA" sz="1200" b="1" dirty="0">
              <a:solidFill>
                <a:srgbClr val="FF0000"/>
              </a:solidFill>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return </a:t>
            </a:r>
            <a:r>
              <a:rPr lang="en-CA" sz="1200" dirty="0">
                <a:latin typeface="Consolas" panose="020B0609020204030204" pitchFamily="49" charset="0"/>
                <a:cs typeface="Consolas" panose="020B0609020204030204" pitchFamily="49" charset="0"/>
              </a:rPr>
              <a:t>false</a:t>
            </a:r>
            <a:r>
              <a:rPr lang="en-CA" sz="1200" dirty="0" smtClean="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x   </a:t>
            </a:r>
            <a:r>
              <a:rPr lang="en-CA" sz="1200" b="1" dirty="0" err="1">
                <a:solidFill>
                  <a:srgbClr val="FF0000"/>
                </a:solidFill>
                <a:latin typeface="Consolas" panose="020B0609020204030204" pitchFamily="49" charset="0"/>
                <a:cs typeface="Consolas" panose="020B0609020204030204" pitchFamily="49" charset="0"/>
              </a:rPr>
              <a:t>x</a:t>
            </a:r>
            <a:r>
              <a:rPr lang="en-CA" sz="1200" b="1" dirty="0">
                <a:solidFill>
                  <a:srgbClr val="FF0000"/>
                </a:solidFill>
                <a:latin typeface="Consolas" panose="020B0609020204030204" pitchFamily="49" charset="0"/>
                <a:cs typeface="Consolas" panose="020B0609020204030204" pitchFamily="49" charset="0"/>
              </a:rPr>
              <a:t>   </a:t>
            </a:r>
            <a:r>
              <a:rPr lang="en-CA" sz="1200" b="1" dirty="0" err="1">
                <a:solidFill>
                  <a:srgbClr val="FF0000"/>
                </a:solidFill>
                <a:latin typeface="Consolas" panose="020B0609020204030204" pitchFamily="49" charset="0"/>
                <a:cs typeface="Consolas" panose="020B0609020204030204" pitchFamily="49" charset="0"/>
              </a:rPr>
              <a:t>x</a:t>
            </a:r>
            <a:r>
              <a:rPr lang="en-CA" sz="1200" b="1" dirty="0">
                <a:solidFill>
                  <a:srgbClr val="FF0000"/>
                </a:solidFill>
                <a:latin typeface="Consolas" panose="020B0609020204030204" pitchFamily="49" charset="0"/>
                <a:cs typeface="Consolas" panose="020B0609020204030204" pitchFamily="49" charset="0"/>
              </a:rPr>
              <a:t>   </a:t>
            </a:r>
            <a:r>
              <a:rPr lang="en-CA" sz="1200" b="1" dirty="0" err="1">
                <a:solidFill>
                  <a:srgbClr val="FF0000"/>
                </a:solidFill>
                <a:latin typeface="Consolas" panose="020B0609020204030204" pitchFamily="49" charset="0"/>
                <a:cs typeface="Consolas" panose="020B0609020204030204" pitchFamily="49" charset="0"/>
              </a:rPr>
              <a:t>x</a:t>
            </a:r>
            <a:r>
              <a:rPr lang="en-CA" sz="1200" b="1" dirty="0">
                <a:solidFill>
                  <a:srgbClr val="FF0000"/>
                </a:solidFill>
                <a:latin typeface="Consolas" panose="020B0609020204030204" pitchFamily="49" charset="0"/>
                <a:cs typeface="Consolas" panose="020B0609020204030204" pitchFamily="49" charset="0"/>
              </a:rPr>
              <a:t>   </a:t>
            </a:r>
            <a:r>
              <a:rPr lang="en-CA" sz="1200" b="1" dirty="0" err="1">
                <a:solidFill>
                  <a:srgbClr val="FF0000"/>
                </a:solidFill>
                <a:latin typeface="Consolas" panose="020B0609020204030204" pitchFamily="49" charset="0"/>
                <a:cs typeface="Consolas" panose="020B0609020204030204" pitchFamily="49" charset="0"/>
              </a:rPr>
              <a:t>x</a:t>
            </a:r>
            <a:endParaRPr lang="en-CA" sz="1200" b="1" dirty="0">
              <a:solidFill>
                <a:srgbClr val="FF0000"/>
              </a:solidFill>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a:t>
            </a:r>
            <a:endParaRPr lang="en-CA" sz="1200" dirty="0">
              <a:latin typeface="Consolas" panose="020B0609020204030204" pitchFamily="49" charset="0"/>
              <a:cs typeface="Consolas" panose="020B0609020204030204" pitchFamily="49" charset="0"/>
            </a:endParaRPr>
          </a:p>
          <a:p>
            <a:pPr marL="0" indent="0">
              <a:buNone/>
            </a:pPr>
            <a:endParaRPr lang="en-CA" sz="1200" dirty="0" smtClean="0">
              <a:latin typeface="Consolas" panose="020B0609020204030204" pitchFamily="49" charset="0"/>
              <a:cs typeface="Consolas" panose="020B0609020204030204" pitchFamily="49" charset="0"/>
            </a:endParaRPr>
          </a:p>
        </p:txBody>
      </p:sp>
      <p:sp>
        <p:nvSpPr>
          <p:cNvPr id="6" name="TextBox 5"/>
          <p:cNvSpPr txBox="1"/>
          <p:nvPr/>
        </p:nvSpPr>
        <p:spPr>
          <a:xfrm>
            <a:off x="4784884" y="1929606"/>
            <a:ext cx="4323620" cy="923330"/>
          </a:xfrm>
          <a:prstGeom prst="rect">
            <a:avLst/>
          </a:prstGeom>
          <a:noFill/>
        </p:spPr>
        <p:txBody>
          <a:bodyPr wrap="none" rtlCol="0">
            <a:spAutoFit/>
          </a:bodyPr>
          <a:lstStyle/>
          <a:p>
            <a:r>
              <a:rPr lang="en-CA" dirty="0" smtClean="0">
                <a:solidFill>
                  <a:srgbClr val="FF0000"/>
                </a:solidFill>
                <a:latin typeface="Georgia" panose="02040502050405020303" pitchFamily="18" charset="0"/>
              </a:rPr>
              <a:t>It is very difficult to maintain the correct</a:t>
            </a:r>
          </a:p>
          <a:p>
            <a:r>
              <a:rPr lang="en-CA" dirty="0" smtClean="0">
                <a:solidFill>
                  <a:srgbClr val="FF0000"/>
                </a:solidFill>
                <a:latin typeface="Georgia" panose="02040502050405020303" pitchFamily="18" charset="0"/>
              </a:rPr>
              <a:t>alignment if new code is being added or</a:t>
            </a:r>
          </a:p>
          <a:p>
            <a:r>
              <a:rPr lang="en-CA" dirty="0" smtClean="0">
                <a:solidFill>
                  <a:srgbClr val="FF0000"/>
                </a:solidFill>
                <a:latin typeface="Georgia" panose="02040502050405020303" pitchFamily="18" charset="0"/>
              </a:rPr>
              <a:t>code is moved around…</a:t>
            </a:r>
          </a:p>
        </p:txBody>
      </p:sp>
    </p:spTree>
    <p:extLst>
      <p:ext uri="{BB962C8B-B14F-4D97-AF65-F5344CB8AC3E}">
        <p14:creationId xmlns:p14="http://schemas.microsoft.com/office/powerpoint/2010/main" val="4163937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Don’t make your comments hard to update</a:t>
            </a:r>
            <a:endParaRPr lang="en-CA" dirty="0"/>
          </a:p>
        </p:txBody>
      </p:sp>
      <p:sp>
        <p:nvSpPr>
          <p:cNvPr id="3" name="Content Placeholder 2"/>
          <p:cNvSpPr>
            <a:spLocks noGrp="1"/>
          </p:cNvSpPr>
          <p:nvPr>
            <p:ph idx="1"/>
          </p:nvPr>
        </p:nvSpPr>
        <p:spPr>
          <a:xfrm>
            <a:off x="457200" y="1600200"/>
            <a:ext cx="8686800" cy="4525963"/>
          </a:xfrm>
        </p:spPr>
        <p:txBody>
          <a:bodyPr>
            <a:noAutofit/>
          </a:bodyPr>
          <a:lstStyle/>
          <a:p>
            <a:pPr marL="0" indent="0">
              <a:buNone/>
            </a:pP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if ( posn + h + 2 &lt; size() ) {</a:t>
            </a:r>
          </a:p>
          <a:p>
            <a:pPr marL="0" indent="0">
              <a:buNone/>
            </a:pPr>
            <a:r>
              <a:rPr lang="en-CA" sz="1200" dirty="0">
                <a:latin typeface="Consolas" panose="020B0609020204030204" pitchFamily="49" charset="0"/>
                <a:cs typeface="Consolas" panose="020B0609020204030204" pitchFamily="49" charset="0"/>
              </a:rPr>
              <a:t>                posn += h + 2;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 Move down to the right </a:t>
            </a:r>
          </a:p>
          <a:p>
            <a:pPr marL="0" indent="0">
              <a:buNone/>
            </a:pPr>
            <a:r>
              <a:rPr lang="en-CA" sz="1200" dirty="0">
                <a:latin typeface="Consolas" panose="020B0609020204030204" pitchFamily="49" charset="0"/>
                <a:cs typeface="Consolas" panose="020B0609020204030204" pitchFamily="49" charset="0"/>
              </a:rPr>
              <a:t>                ++h;</a:t>
            </a:r>
          </a:p>
          <a:p>
            <a:pPr marL="0" indent="0">
              <a:buNone/>
            </a:pPr>
            <a:r>
              <a:rPr lang="en-CA" sz="1200" dirty="0">
                <a:latin typeface="Consolas" panose="020B0609020204030204" pitchFamily="49" charset="0"/>
                <a:cs typeface="Consolas" panose="020B0609020204030204" pitchFamily="49" charset="0"/>
              </a:rPr>
              <a:t>            } else {</a:t>
            </a:r>
          </a:p>
          <a:p>
            <a:pPr marL="0" indent="0">
              <a:buNone/>
            </a:pPr>
            <a:r>
              <a:rPr lang="en-CA" sz="1200" dirty="0">
                <a:latin typeface="Consolas" panose="020B0609020204030204" pitchFamily="49" charset="0"/>
                <a:cs typeface="Consolas" panose="020B0609020204030204" pitchFamily="49" charset="0"/>
              </a:rPr>
              <a:t>                ++posn;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 Move across to the right </a:t>
            </a:r>
          </a:p>
          <a:p>
            <a:pPr marL="0" indent="0">
              <a:buNone/>
            </a:pPr>
            <a:r>
              <a:rPr lang="en-CA" sz="1200" dirty="0" smtClean="0">
                <a:latin typeface="Consolas" panose="020B0609020204030204" pitchFamily="49" charset="0"/>
                <a:cs typeface="Consolas" panose="020B0609020204030204" pitchFamily="49" charset="0"/>
              </a:rPr>
              <a:t>                if ( posn == size() ) {</a:t>
            </a:r>
            <a:endParaRPr lang="en-CA" sz="1200" b="1" dirty="0" smtClean="0">
              <a:solidFill>
                <a:srgbClr val="FF0000"/>
              </a:solidFill>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posn -= h;            </a:t>
            </a:r>
            <a:r>
              <a:rPr lang="en-CA" sz="1200" dirty="0" smtClean="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 Move up to the right</a:t>
            </a:r>
            <a:endParaRPr lang="en-CA" sz="1200" dirty="0">
              <a:latin typeface="Consolas" panose="020B0609020204030204" pitchFamily="49" charset="0"/>
              <a:cs typeface="Consolas" panose="020B0609020204030204" pitchFamily="49" charset="0"/>
            </a:endParaRPr>
          </a:p>
          <a:p>
            <a:pPr marL="0" indent="0">
              <a:buNone/>
            </a:pPr>
            <a:r>
              <a:rPr lang="en-CA" sz="1200" dirty="0">
                <a:latin typeface="Consolas" panose="020B0609020204030204" pitchFamily="49" charset="0"/>
                <a:cs typeface="Consolas" panose="020B0609020204030204" pitchFamily="49" charset="0"/>
              </a:rPr>
              <a:t>                    --h;</a:t>
            </a:r>
          </a:p>
          <a:p>
            <a:pPr marL="0" indent="0">
              <a:buNone/>
            </a:pPr>
            <a:r>
              <a:rPr lang="en-CA" sz="1200" dirty="0">
                <a:latin typeface="Consolas" panose="020B0609020204030204" pitchFamily="49" charset="0"/>
                <a:cs typeface="Consolas" panose="020B0609020204030204" pitchFamily="49" charset="0"/>
              </a:rPr>
              <a:t>                }</a:t>
            </a:r>
          </a:p>
          <a:p>
            <a:pPr marL="0" indent="0">
              <a:buNone/>
            </a:pPr>
            <a:r>
              <a:rPr lang="en-CA" sz="1200" dirty="0">
                <a:latin typeface="Consolas" panose="020B0609020204030204" pitchFamily="49" charset="0"/>
                <a:cs typeface="Consolas" panose="020B0609020204030204" pitchFamily="49" charset="0"/>
              </a:rPr>
              <a:t>            }</a:t>
            </a:r>
          </a:p>
          <a:p>
            <a:pPr marL="0" indent="0">
              <a:buNone/>
            </a:pPr>
            <a:r>
              <a:rPr lang="en-CA" sz="1200" dirty="0" smtClean="0">
                <a:latin typeface="Consolas" panose="020B0609020204030204" pitchFamily="49" charset="0"/>
                <a:cs typeface="Consolas" panose="020B0609020204030204" pitchFamily="49" charset="0"/>
              </a:rPr>
              <a:t>        } </a:t>
            </a:r>
            <a:r>
              <a:rPr lang="en-CA" sz="1200" dirty="0">
                <a:latin typeface="Consolas" panose="020B0609020204030204" pitchFamily="49" charset="0"/>
                <a:cs typeface="Consolas" panose="020B0609020204030204" pitchFamily="49" charset="0"/>
              </a:rPr>
              <a:t>else if ( array[posn] &gt; obj ) {</a:t>
            </a:r>
          </a:p>
          <a:p>
            <a:pPr marL="0" indent="0">
              <a:buNone/>
            </a:pPr>
            <a:r>
              <a:rPr lang="en-CA" sz="1200" dirty="0" smtClean="0">
                <a:latin typeface="Consolas" panose="020B0609020204030204" pitchFamily="49" charset="0"/>
                <a:cs typeface="Consolas" panose="020B0609020204030204" pitchFamily="49" charset="0"/>
              </a:rPr>
              <a:t>            if </a:t>
            </a:r>
            <a:r>
              <a:rPr lang="en-CA" sz="1200" dirty="0">
                <a:latin typeface="Consolas" panose="020B0609020204030204" pitchFamily="49" charset="0"/>
                <a:cs typeface="Consolas" panose="020B0609020204030204" pitchFamily="49" charset="0"/>
              </a:rPr>
              <a:t>( posn == (h + 1)*(h + 2)/2 - 1 ) </a:t>
            </a:r>
            <a:r>
              <a:rPr lang="en-CA" sz="1200" dirty="0" smtClean="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 Move down and to the right</a:t>
            </a:r>
          </a:p>
          <a:p>
            <a:pPr marL="0"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return </a:t>
            </a:r>
            <a:r>
              <a:rPr lang="en-CA" sz="1200" dirty="0">
                <a:latin typeface="Consolas" panose="020B0609020204030204" pitchFamily="49" charset="0"/>
                <a:cs typeface="Consolas" panose="020B0609020204030204" pitchFamily="49" charset="0"/>
              </a:rPr>
              <a:t>false</a:t>
            </a:r>
            <a:r>
              <a:rPr lang="en-CA" sz="1200" dirty="0" smtClean="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a:t>
            </a:r>
            <a:endParaRPr lang="en-CA" sz="1200" b="1" dirty="0">
              <a:solidFill>
                <a:srgbClr val="FF0000"/>
              </a:solidFill>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else </a:t>
            </a:r>
            <a:r>
              <a:rPr lang="en-CA" sz="1200" dirty="0" smtClean="0">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a:t>
            </a:r>
            <a:r>
              <a:rPr lang="en-CA" sz="1200" b="1" dirty="0">
                <a:solidFill>
                  <a:srgbClr val="FF0000"/>
                </a:solidFill>
                <a:latin typeface="Consolas" panose="020B0609020204030204" pitchFamily="49" charset="0"/>
                <a:cs typeface="Consolas" panose="020B0609020204030204" pitchFamily="49" charset="0"/>
              </a:rPr>
              <a:t>           x</a:t>
            </a:r>
          </a:p>
          <a:p>
            <a:pPr marL="0"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posn </a:t>
            </a:r>
            <a:r>
              <a:rPr lang="en-CA" sz="1200" dirty="0">
                <a:latin typeface="Consolas" panose="020B0609020204030204" pitchFamily="49" charset="0"/>
                <a:cs typeface="Consolas" panose="020B0609020204030204" pitchFamily="49" charset="0"/>
              </a:rPr>
              <a:t>-= h</a:t>
            </a:r>
            <a:r>
              <a:rPr lang="en-CA" sz="1200" dirty="0" smtClean="0">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a:t>
            </a:r>
            <a:r>
              <a:rPr lang="en-CA" sz="1200" b="1" dirty="0">
                <a:solidFill>
                  <a:srgbClr val="FF0000"/>
                </a:solidFill>
                <a:latin typeface="Consolas" panose="020B0609020204030204" pitchFamily="49" charset="0"/>
                <a:cs typeface="Consolas" panose="020B0609020204030204" pitchFamily="49" charset="0"/>
              </a:rPr>
              <a:t>         *   x</a:t>
            </a:r>
          </a:p>
          <a:p>
            <a:pPr marL="0"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h</a:t>
            </a:r>
            <a:r>
              <a:rPr lang="en-CA" sz="1200" dirty="0" smtClean="0">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a:t>
            </a:r>
            <a:r>
              <a:rPr lang="en-CA" sz="1200" b="1" dirty="0">
                <a:solidFill>
                  <a:srgbClr val="FF0000"/>
                </a:solidFill>
                <a:latin typeface="Consolas" panose="020B0609020204030204" pitchFamily="49" charset="0"/>
                <a:cs typeface="Consolas" panose="020B0609020204030204" pitchFamily="49" charset="0"/>
              </a:rPr>
              <a:t>      &gt; a  x   </a:t>
            </a:r>
            <a:r>
              <a:rPr lang="en-CA" sz="1200" b="1" dirty="0" err="1">
                <a:solidFill>
                  <a:srgbClr val="FF0000"/>
                </a:solidFill>
                <a:latin typeface="Consolas" panose="020B0609020204030204" pitchFamily="49" charset="0"/>
                <a:cs typeface="Consolas" panose="020B0609020204030204" pitchFamily="49" charset="0"/>
              </a:rPr>
              <a:t>x</a:t>
            </a:r>
            <a:endParaRPr lang="en-CA" sz="1200" b="1" dirty="0">
              <a:solidFill>
                <a:srgbClr val="FF0000"/>
              </a:solidFill>
              <a:latin typeface="Consolas" panose="020B0609020204030204" pitchFamily="49" charset="0"/>
              <a:cs typeface="Consolas" panose="020B0609020204030204" pitchFamily="49" charset="0"/>
            </a:endParaRPr>
          </a:p>
          <a:p>
            <a:pPr marL="0"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a:t>
            </a:r>
            <a:r>
              <a:rPr lang="en-CA" sz="1200" b="1" dirty="0">
                <a:solidFill>
                  <a:srgbClr val="FF0000"/>
                </a:solidFill>
                <a:latin typeface="Consolas" panose="020B0609020204030204" pitchFamily="49" charset="0"/>
                <a:cs typeface="Consolas" panose="020B0609020204030204" pitchFamily="49" charset="0"/>
              </a:rPr>
              <a:t>     x   </a:t>
            </a:r>
            <a:r>
              <a:rPr lang="en-CA" sz="1200" b="1" dirty="0" err="1">
                <a:solidFill>
                  <a:srgbClr val="FF0000"/>
                </a:solidFill>
                <a:latin typeface="Consolas" panose="020B0609020204030204" pitchFamily="49" charset="0"/>
                <a:cs typeface="Consolas" panose="020B0609020204030204" pitchFamily="49" charset="0"/>
              </a:rPr>
              <a:t>x</a:t>
            </a:r>
            <a:r>
              <a:rPr lang="en-CA" sz="1200" b="1" dirty="0">
                <a:solidFill>
                  <a:srgbClr val="FF0000"/>
                </a:solidFill>
                <a:latin typeface="Consolas" panose="020B0609020204030204" pitchFamily="49" charset="0"/>
                <a:cs typeface="Consolas" panose="020B0609020204030204" pitchFamily="49" charset="0"/>
              </a:rPr>
              <a:t>   </a:t>
            </a:r>
            <a:r>
              <a:rPr lang="en-CA" sz="1200" b="1" dirty="0" err="1">
                <a:solidFill>
                  <a:srgbClr val="FF0000"/>
                </a:solidFill>
                <a:latin typeface="Consolas" panose="020B0609020204030204" pitchFamily="49" charset="0"/>
                <a:cs typeface="Consolas" panose="020B0609020204030204" pitchFamily="49" charset="0"/>
              </a:rPr>
              <a:t>x</a:t>
            </a:r>
            <a:r>
              <a:rPr lang="en-CA" sz="1200" b="1" dirty="0">
                <a:solidFill>
                  <a:srgbClr val="FF0000"/>
                </a:solidFill>
                <a:latin typeface="Consolas" panose="020B0609020204030204" pitchFamily="49" charset="0"/>
                <a:cs typeface="Consolas" panose="020B0609020204030204" pitchFamily="49" charset="0"/>
              </a:rPr>
              <a:t>   </a:t>
            </a:r>
            <a:r>
              <a:rPr lang="en-CA" sz="1200" b="1" dirty="0" err="1">
                <a:solidFill>
                  <a:srgbClr val="FF0000"/>
                </a:solidFill>
                <a:latin typeface="Consolas" panose="020B0609020204030204" pitchFamily="49" charset="0"/>
                <a:cs typeface="Consolas" panose="020B0609020204030204" pitchFamily="49" charset="0"/>
              </a:rPr>
              <a:t>x</a:t>
            </a:r>
            <a:endParaRPr lang="en-CA" sz="1200" b="1" dirty="0">
              <a:solidFill>
                <a:srgbClr val="FF0000"/>
              </a:solidFill>
              <a:latin typeface="Consolas" panose="020B0609020204030204" pitchFamily="49" charset="0"/>
              <a:cs typeface="Consolas" panose="020B0609020204030204" pitchFamily="49" charset="0"/>
            </a:endParaRPr>
          </a:p>
          <a:p>
            <a:pPr marL="0"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else </a:t>
            </a:r>
            <a:r>
              <a:rPr lang="en-CA" sz="1200" dirty="0" smtClean="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x   </a:t>
            </a:r>
            <a:r>
              <a:rPr lang="en-CA" sz="1200" b="1" dirty="0" err="1">
                <a:solidFill>
                  <a:srgbClr val="FF0000"/>
                </a:solidFill>
                <a:latin typeface="Consolas" panose="020B0609020204030204" pitchFamily="49" charset="0"/>
                <a:cs typeface="Consolas" panose="020B0609020204030204" pitchFamily="49" charset="0"/>
              </a:rPr>
              <a:t>x</a:t>
            </a:r>
            <a:r>
              <a:rPr lang="en-CA" sz="1200" b="1" dirty="0">
                <a:solidFill>
                  <a:srgbClr val="FF0000"/>
                </a:solidFill>
                <a:latin typeface="Consolas" panose="020B0609020204030204" pitchFamily="49" charset="0"/>
                <a:cs typeface="Consolas" panose="020B0609020204030204" pitchFamily="49" charset="0"/>
              </a:rPr>
              <a:t>   </a:t>
            </a:r>
            <a:r>
              <a:rPr lang="en-CA" sz="1200" b="1" dirty="0" err="1">
                <a:solidFill>
                  <a:srgbClr val="FF0000"/>
                </a:solidFill>
                <a:latin typeface="Consolas" panose="020B0609020204030204" pitchFamily="49" charset="0"/>
                <a:cs typeface="Consolas" panose="020B0609020204030204" pitchFamily="49" charset="0"/>
              </a:rPr>
              <a:t>x</a:t>
            </a:r>
            <a:r>
              <a:rPr lang="en-CA" sz="1200" b="1" dirty="0">
                <a:solidFill>
                  <a:srgbClr val="FF0000"/>
                </a:solidFill>
                <a:latin typeface="Consolas" panose="020B0609020204030204" pitchFamily="49" charset="0"/>
                <a:cs typeface="Consolas" panose="020B0609020204030204" pitchFamily="49" charset="0"/>
              </a:rPr>
              <a:t>   </a:t>
            </a:r>
            <a:r>
              <a:rPr lang="en-CA" sz="1200" b="1" dirty="0" err="1">
                <a:solidFill>
                  <a:srgbClr val="FF0000"/>
                </a:solidFill>
                <a:latin typeface="Consolas" panose="020B0609020204030204" pitchFamily="49" charset="0"/>
                <a:cs typeface="Consolas" panose="020B0609020204030204" pitchFamily="49" charset="0"/>
              </a:rPr>
              <a:t>x</a:t>
            </a:r>
            <a:r>
              <a:rPr lang="en-CA" sz="1200" b="1" dirty="0">
                <a:solidFill>
                  <a:srgbClr val="FF0000"/>
                </a:solidFill>
                <a:latin typeface="Consolas" panose="020B0609020204030204" pitchFamily="49" charset="0"/>
                <a:cs typeface="Consolas" panose="020B0609020204030204" pitchFamily="49" charset="0"/>
              </a:rPr>
              <a:t>   </a:t>
            </a:r>
            <a:r>
              <a:rPr lang="en-CA" sz="1200" b="1" dirty="0" err="1">
                <a:solidFill>
                  <a:srgbClr val="FF0000"/>
                </a:solidFill>
                <a:latin typeface="Consolas" panose="020B0609020204030204" pitchFamily="49" charset="0"/>
                <a:cs typeface="Consolas" panose="020B0609020204030204" pitchFamily="49" charset="0"/>
              </a:rPr>
              <a:t>x</a:t>
            </a:r>
            <a:endParaRPr lang="en-CA" sz="1200" b="1" dirty="0">
              <a:solidFill>
                <a:srgbClr val="FF0000"/>
              </a:solidFill>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return </a:t>
            </a:r>
            <a:r>
              <a:rPr lang="en-CA" sz="1200" dirty="0">
                <a:latin typeface="Consolas" panose="020B0609020204030204" pitchFamily="49" charset="0"/>
                <a:cs typeface="Consolas" panose="020B0609020204030204" pitchFamily="49" charset="0"/>
              </a:rPr>
              <a:t>true;</a:t>
            </a:r>
          </a:p>
          <a:p>
            <a:pPr marL="0" indent="0">
              <a:buNone/>
            </a:pPr>
            <a:r>
              <a:rPr lang="en-CA" sz="1200" dirty="0" smtClean="0">
                <a:latin typeface="Consolas" panose="020B0609020204030204" pitchFamily="49" charset="0"/>
                <a:cs typeface="Consolas" panose="020B0609020204030204" pitchFamily="49" charset="0"/>
              </a:rPr>
              <a:t>        }</a:t>
            </a:r>
            <a:endParaRPr lang="en-CA" sz="1200" dirty="0">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t>
            </a:r>
          </a:p>
          <a:p>
            <a:pPr marL="0" indent="0">
              <a:buNone/>
            </a:pPr>
            <a:r>
              <a:rPr lang="en-US" sz="1200" dirty="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7228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Don’t make your comments hard to update</a:t>
            </a:r>
          </a:p>
        </p:txBody>
      </p:sp>
      <p:sp>
        <p:nvSpPr>
          <p:cNvPr id="3" name="Content Placeholder 2"/>
          <p:cNvSpPr>
            <a:spLocks noGrp="1"/>
          </p:cNvSpPr>
          <p:nvPr>
            <p:ph idx="1"/>
          </p:nvPr>
        </p:nvSpPr>
        <p:spPr/>
        <p:txBody>
          <a:bodyPr/>
          <a:lstStyle/>
          <a:p>
            <a:r>
              <a:rPr lang="en-CA" dirty="0" smtClean="0"/>
              <a:t>No one wants to update the right-hand wall</a:t>
            </a:r>
          </a:p>
          <a:p>
            <a:pPr lvl="1"/>
            <a:r>
              <a:rPr lang="en-CA" dirty="0" smtClean="0"/>
              <a:t>No one will ever update these comments:</a:t>
            </a:r>
            <a:r>
              <a:rPr lang="en-CA" dirty="0" smtClean="0">
                <a:sym typeface="Wingdings" panose="05000000000000000000" pitchFamily="2" charset="2"/>
              </a:rPr>
              <a:t> </a:t>
            </a:r>
            <a:endParaRPr lang="en-CA" dirty="0" smtClean="0"/>
          </a:p>
          <a:p>
            <a:pPr marL="1257300" lvl="3" indent="0">
              <a:buNone/>
            </a:pPr>
            <a:r>
              <a:rPr lang="en-CA" sz="1100" dirty="0" smtClean="0">
                <a:latin typeface="Consolas" panose="020B0609020204030204" pitchFamily="49" charset="0"/>
                <a:cs typeface="Consolas" panose="020B0609020204030204" pitchFamily="49" charset="0"/>
              </a:rPr>
              <a:t>/////////////////////////////////////////////////////////////////////////</a:t>
            </a:r>
          </a:p>
          <a:p>
            <a:pPr marL="1257300" lvl="3" indent="0">
              <a:buNone/>
            </a:pPr>
            <a:r>
              <a:rPr lang="en-CA" sz="1100" dirty="0" smtClean="0">
                <a:latin typeface="Consolas" panose="020B0609020204030204" pitchFamily="49" charset="0"/>
                <a:cs typeface="Consolas" panose="020B0609020204030204" pitchFamily="49" charset="0"/>
              </a:rPr>
              <a:t>// </a:t>
            </a:r>
            <a:r>
              <a:rPr lang="en-CA" sz="1100" dirty="0" err="1" smtClean="0">
                <a:latin typeface="Consolas" panose="020B0609020204030204" pitchFamily="49" charset="0"/>
                <a:cs typeface="Consolas" panose="020B0609020204030204" pitchFamily="49" charset="0"/>
              </a:rPr>
              <a:t>fastest_route</a:t>
            </a:r>
            <a:r>
              <a:rPr lang="en-CA" sz="1100" dirty="0" smtClean="0">
                <a:latin typeface="Consolas" panose="020B0609020204030204" pitchFamily="49" charset="0"/>
                <a:cs typeface="Consolas" panose="020B0609020204030204" pitchFamily="49" charset="0"/>
              </a:rPr>
              <a:t>(…)                                                    //</a:t>
            </a:r>
          </a:p>
          <a:p>
            <a:pPr marL="1257300" lvl="3" indent="0">
              <a:buNone/>
            </a:pPr>
            <a:r>
              <a:rPr lang="en-CA" sz="1100" dirty="0" smtClean="0">
                <a:latin typeface="Consolas" panose="020B0609020204030204" pitchFamily="49" charset="0"/>
                <a:cs typeface="Consolas" panose="020B0609020204030204" pitchFamily="49" charset="0"/>
              </a:rPr>
              <a:t>//      .                                                              //</a:t>
            </a:r>
            <a:endParaRPr lang="en-CA" sz="1100" dirty="0">
              <a:latin typeface="Consolas" panose="020B0609020204030204" pitchFamily="49" charset="0"/>
              <a:cs typeface="Consolas" panose="020B0609020204030204" pitchFamily="49" charset="0"/>
            </a:endParaRPr>
          </a:p>
          <a:p>
            <a:pPr marL="1257300" lvl="3"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a:t>
            </a: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a:t>
            </a:r>
          </a:p>
          <a:p>
            <a:pPr marL="1257300" lvl="3" indent="0">
              <a:buNone/>
            </a:pPr>
            <a:r>
              <a:rPr lang="en-CA" sz="1100" dirty="0" smtClean="0">
                <a:latin typeface="Consolas" panose="020B0609020204030204" pitchFamily="49" charset="0"/>
                <a:cs typeface="Consolas" panose="020B0609020204030204" pitchFamily="49" charset="0"/>
              </a:rPr>
              <a:t>//  Definition:</a:t>
            </a: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a:t>
            </a:r>
          </a:p>
          <a:p>
            <a:pPr marL="1257300" lvl="3" indent="0">
              <a:buNone/>
            </a:pPr>
            <a:r>
              <a:rPr lang="en-CA" sz="1100" dirty="0" smtClean="0">
                <a:latin typeface="Consolas" panose="020B0609020204030204" pitchFamily="49" charset="0"/>
                <a:cs typeface="Consolas" panose="020B0609020204030204" pitchFamily="49" charset="0"/>
              </a:rPr>
              <a:t>//       current distance:  the distance from the source to the vertex //</a:t>
            </a:r>
          </a:p>
          <a:p>
            <a:pPr marL="1257300" lvl="3" indent="0">
              <a:buNone/>
            </a:pPr>
            <a:r>
              <a:rPr lang="en-CA" sz="1100" dirty="0" smtClean="0">
                <a:latin typeface="Consolas" panose="020B0609020204030204" pitchFamily="49" charset="0"/>
                <a:cs typeface="Consolas" panose="020B0609020204030204" pitchFamily="49" charset="0"/>
              </a:rPr>
              <a:t>//       total distance:    the current distance plus the Euclidean    //</a:t>
            </a:r>
          </a:p>
          <a:p>
            <a:pPr marL="1257300" lvl="3" indent="0">
              <a:buNone/>
            </a:pPr>
            <a:r>
              <a:rPr lang="en-CA" sz="1100" dirty="0" smtClean="0">
                <a:latin typeface="Consolas" panose="020B0609020204030204" pitchFamily="49" charset="0"/>
                <a:cs typeface="Consolas" panose="020B0609020204030204" pitchFamily="49" charset="0"/>
              </a:rPr>
              <a:t>//                          distance to the final vertex.              //</a:t>
            </a:r>
            <a:endParaRPr lang="en-CA" sz="1100" dirty="0">
              <a:latin typeface="Consolas" panose="020B0609020204030204" pitchFamily="49" charset="0"/>
              <a:cs typeface="Consolas" panose="020B0609020204030204" pitchFamily="49" charset="0"/>
            </a:endParaRPr>
          </a:p>
          <a:p>
            <a:pPr marL="1257300" lvl="3" indent="0">
              <a:buNone/>
            </a:pPr>
            <a:r>
              <a:rPr lang="en-CA" sz="1100" dirty="0" smtClean="0">
                <a:latin typeface="Consolas" panose="020B0609020204030204" pitchFamily="49" charset="0"/>
                <a:cs typeface="Consolas" panose="020B0609020204030204" pitchFamily="49" charset="0"/>
              </a:rPr>
              <a:t>//</a:t>
            </a: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a:t>
            </a:r>
          </a:p>
          <a:p>
            <a:pPr marL="1257300" lvl="3" indent="0">
              <a:buNone/>
            </a:pPr>
            <a:r>
              <a:rPr lang="en-CA" sz="1100" dirty="0" smtClean="0">
                <a:latin typeface="Consolas" panose="020B0609020204030204" pitchFamily="49" charset="0"/>
                <a:cs typeface="Consolas" panose="020B0609020204030204" pitchFamily="49" charset="0"/>
              </a:rPr>
              <a:t>// Implementing the A* </a:t>
            </a:r>
            <a:r>
              <a:rPr lang="en-CA" sz="1100" dirty="0">
                <a:latin typeface="Consolas" panose="020B0609020204030204" pitchFamily="49" charset="0"/>
                <a:cs typeface="Consolas" panose="020B0609020204030204" pitchFamily="49" charset="0"/>
              </a:rPr>
              <a:t>algorithm:                                     </a:t>
            </a: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a:t>
            </a:r>
            <a:endParaRPr lang="en-CA" sz="1100" dirty="0" smtClean="0">
              <a:latin typeface="Consolas" panose="020B0609020204030204" pitchFamily="49" charset="0"/>
              <a:cs typeface="Consolas" panose="020B0609020204030204" pitchFamily="49" charset="0"/>
            </a:endParaRPr>
          </a:p>
          <a:p>
            <a:pPr marL="1257300" lvl="3" indent="0">
              <a:buNone/>
            </a:pPr>
            <a:r>
              <a:rPr lang="en-CA" sz="1100" dirty="0">
                <a:latin typeface="Consolas" panose="020B0609020204030204" pitchFamily="49" charset="0"/>
                <a:cs typeface="Consolas" panose="020B0609020204030204" pitchFamily="49" charset="0"/>
              </a:rPr>
              <a:t>//    1. </a:t>
            </a:r>
            <a:r>
              <a:rPr lang="en-CA" sz="1100" dirty="0" smtClean="0">
                <a:latin typeface="Consolas" panose="020B0609020204030204" pitchFamily="49" charset="0"/>
                <a:cs typeface="Consolas" panose="020B0609020204030204" pitchFamily="49" charset="0"/>
              </a:rPr>
              <a:t>Allocation of the appropriate memory</a:t>
            </a: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a:t>
            </a:r>
          </a:p>
          <a:p>
            <a:pPr marL="1257300" lvl="3" indent="0">
              <a:buNone/>
            </a:pPr>
            <a:r>
              <a:rPr lang="en-CA" sz="1100" dirty="0" smtClean="0">
                <a:latin typeface="Consolas" panose="020B0609020204030204" pitchFamily="49" charset="0"/>
                <a:cs typeface="Consolas" panose="020B0609020204030204" pitchFamily="49" charset="0"/>
              </a:rPr>
              <a:t>//    2. Initializing of the arrays</a:t>
            </a: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 //</a:t>
            </a:r>
          </a:p>
          <a:p>
            <a:pPr marL="1257300" lvl="3" indent="0">
              <a:buNone/>
            </a:pPr>
            <a:r>
              <a:rPr lang="en-CA" sz="1100" dirty="0" smtClean="0">
                <a:latin typeface="Consolas" panose="020B0609020204030204" pitchFamily="49" charset="0"/>
                <a:cs typeface="Consolas" panose="020B0609020204030204" pitchFamily="49" charset="0"/>
              </a:rPr>
              <a:t>//    3. While we have not yet reached the target </a:t>
            </a:r>
            <a:r>
              <a:rPr lang="en-CA" sz="1100" dirty="0">
                <a:latin typeface="Consolas" panose="020B0609020204030204" pitchFamily="49" charset="0"/>
                <a:cs typeface="Consolas" panose="020B0609020204030204" pitchFamily="49" charset="0"/>
              </a:rPr>
              <a:t>vertex:              </a:t>
            </a:r>
            <a:r>
              <a:rPr lang="en-CA" sz="1100" dirty="0" smtClean="0">
                <a:latin typeface="Consolas" panose="020B0609020204030204" pitchFamily="49" charset="0"/>
                <a:cs typeface="Consolas" panose="020B0609020204030204" pitchFamily="49" charset="0"/>
              </a:rPr>
              <a:t>//</a:t>
            </a:r>
          </a:p>
          <a:p>
            <a:pPr marL="1257300" lvl="3" indent="0">
              <a:buNone/>
            </a:pPr>
            <a:r>
              <a:rPr lang="en-CA" sz="1100" dirty="0" smtClean="0">
                <a:latin typeface="Consolas" panose="020B0609020204030204" pitchFamily="49" charset="0"/>
                <a:cs typeface="Consolas" panose="020B0609020204030204" pitchFamily="49" charset="0"/>
              </a:rPr>
              <a:t>//          a. Find an unvisited vertex 'u' with least total distance</a:t>
            </a: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a:t>
            </a:r>
          </a:p>
          <a:p>
            <a:pPr marL="1257300" lvl="3" indent="0">
              <a:buNone/>
            </a:pPr>
            <a:r>
              <a:rPr lang="en-CA" sz="1100" dirty="0" smtClean="0">
                <a:latin typeface="Consolas" panose="020B0609020204030204" pitchFamily="49" charset="0"/>
                <a:cs typeface="Consolas" panose="020B0609020204030204" pitchFamily="49" charset="0"/>
              </a:rPr>
              <a:t>//          b. Flag it as visited</a:t>
            </a: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a:t>
            </a:r>
          </a:p>
          <a:p>
            <a:pPr marL="1257300" lvl="3" indent="0">
              <a:buNone/>
            </a:pPr>
            <a:r>
              <a:rPr lang="en-CA" sz="1100" dirty="0" smtClean="0">
                <a:latin typeface="Consolas" panose="020B0609020204030204" pitchFamily="49" charset="0"/>
                <a:cs typeface="Consolas" panose="020B0609020204030204" pitchFamily="49" charset="0"/>
              </a:rPr>
              <a:t>//          c. For each adjacent unvisited vertex </a:t>
            </a:r>
            <a:r>
              <a:rPr lang="en-CA" sz="1100" dirty="0">
                <a:latin typeface="Consolas" panose="020B0609020204030204" pitchFamily="49" charset="0"/>
                <a:cs typeface="Consolas" panose="020B0609020204030204" pitchFamily="49" charset="0"/>
              </a:rPr>
              <a:t>'v':                 </a:t>
            </a:r>
            <a:r>
              <a:rPr lang="en-CA" sz="1100" dirty="0" smtClean="0">
                <a:latin typeface="Consolas" panose="020B0609020204030204" pitchFamily="49" charset="0"/>
                <a:cs typeface="Consolas" panose="020B0609020204030204" pitchFamily="49" charset="0"/>
              </a:rPr>
              <a:t>//</a:t>
            </a:r>
          </a:p>
          <a:p>
            <a:pPr marL="1257300" lvl="3" indent="0">
              <a:buNone/>
            </a:pPr>
            <a:r>
              <a:rPr lang="en-CA" sz="1100" dirty="0" smtClean="0">
                <a:latin typeface="Consolas" panose="020B0609020204030204" pitchFamily="49" charset="0"/>
                <a:cs typeface="Consolas" panose="020B0609020204030204" pitchFamily="49" charset="0"/>
              </a:rPr>
              <a:t>//                i.  Calculate the distance to 'u' plus the weight of</a:t>
            </a: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a:t>
            </a:r>
          </a:p>
          <a:p>
            <a:pPr marL="1257300" lvl="3" indent="0">
              <a:buNone/>
            </a:pPr>
            <a:r>
              <a:rPr lang="en-CA" sz="1100" dirty="0" smtClean="0">
                <a:latin typeface="Consolas" panose="020B0609020204030204" pitchFamily="49" charset="0"/>
                <a:cs typeface="Consolas" panose="020B0609020204030204" pitchFamily="49" charset="0"/>
              </a:rPr>
              <a:t>//                    the edge connecting 'u' to 'v'</a:t>
            </a: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a:t>
            </a:r>
          </a:p>
          <a:p>
            <a:pPr marL="1257300" lvl="3" indent="0">
              <a:buNone/>
            </a:pPr>
            <a:r>
              <a:rPr lang="en-CA" sz="1100" dirty="0" smtClean="0">
                <a:latin typeface="Consolas" panose="020B0609020204030204" pitchFamily="49" charset="0"/>
                <a:cs typeface="Consolas" panose="020B0609020204030204" pitchFamily="49" charset="0"/>
              </a:rPr>
              <a:t>//                ii. If that less than the current distance to ‘</a:t>
            </a:r>
            <a:r>
              <a:rPr lang="en-CA" sz="1100" dirty="0">
                <a:latin typeface="Consolas" panose="020B0609020204030204" pitchFamily="49" charset="0"/>
                <a:cs typeface="Consolas" panose="020B0609020204030204" pitchFamily="49" charset="0"/>
              </a:rPr>
              <a:t>v',   </a:t>
            </a:r>
            <a:r>
              <a:rPr lang="en-CA" sz="1100" dirty="0" smtClean="0">
                <a:latin typeface="Consolas" panose="020B0609020204030204" pitchFamily="49" charset="0"/>
                <a:cs typeface="Consolas" panose="020B0609020204030204" pitchFamily="49" charset="0"/>
              </a:rPr>
              <a:t>//</a:t>
            </a:r>
          </a:p>
          <a:p>
            <a:pPr marL="1257300" lvl="3" indent="0">
              <a:buNone/>
            </a:pPr>
            <a:r>
              <a:rPr lang="en-CA" sz="1100" dirty="0" smtClean="0">
                <a:latin typeface="Consolas" panose="020B0609020204030204" pitchFamily="49" charset="0"/>
                <a:cs typeface="Consolas" panose="020B0609020204030204" pitchFamily="49" charset="0"/>
              </a:rPr>
              <a:t>//                    updated that current </a:t>
            </a:r>
            <a:r>
              <a:rPr lang="en-CA" sz="1100" dirty="0">
                <a:latin typeface="Consolas" panose="020B0609020204030204" pitchFamily="49" charset="0"/>
                <a:cs typeface="Consolas" panose="020B0609020204030204" pitchFamily="49" charset="0"/>
              </a:rPr>
              <a:t>distance.                   </a:t>
            </a:r>
            <a:r>
              <a:rPr lang="en-CA" sz="1100" dirty="0" smtClean="0">
                <a:latin typeface="Consolas" panose="020B0609020204030204" pitchFamily="49" charset="0"/>
                <a:cs typeface="Consolas" panose="020B0609020204030204" pitchFamily="49" charset="0"/>
              </a:rPr>
              <a:t>//</a:t>
            </a:r>
          </a:p>
          <a:p>
            <a:pPr marL="1257300" lvl="3" indent="0">
              <a:buNone/>
            </a:pPr>
            <a:r>
              <a:rPr lang="en-CA" sz="11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323668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 blocks</a:t>
            </a:r>
            <a:endParaRPr lang="en-CA" dirty="0"/>
          </a:p>
        </p:txBody>
      </p:sp>
      <p:sp>
        <p:nvSpPr>
          <p:cNvPr id="3" name="Content Placeholder 2"/>
          <p:cNvSpPr>
            <a:spLocks noGrp="1"/>
          </p:cNvSpPr>
          <p:nvPr>
            <p:ph idx="1"/>
          </p:nvPr>
        </p:nvSpPr>
        <p:spPr/>
        <p:txBody>
          <a:bodyPr/>
          <a:lstStyle/>
          <a:p>
            <a:r>
              <a:rPr lang="en-CA" dirty="0" smtClean="0"/>
              <a:t>In C++, there is a second form of comment:</a:t>
            </a:r>
          </a:p>
          <a:p>
            <a:pPr lvl="1"/>
            <a:r>
              <a:rPr lang="en-CA" sz="1600" dirty="0" smtClean="0"/>
              <a:t>Everything between a starting </a:t>
            </a:r>
            <a:r>
              <a:rPr lang="en-CA" sz="1600" b="1" dirty="0" smtClean="0">
                <a:solidFill>
                  <a:srgbClr val="FF0000"/>
                </a:solidFill>
                <a:latin typeface="Consolas" panose="020B0609020204030204" pitchFamily="49" charset="0"/>
                <a:cs typeface="Consolas" panose="020B0609020204030204" pitchFamily="49" charset="0"/>
              </a:rPr>
              <a:t>/*</a:t>
            </a:r>
            <a:r>
              <a:rPr lang="en-CA" sz="1600" dirty="0" smtClean="0"/>
              <a:t> and the next </a:t>
            </a:r>
            <a:r>
              <a:rPr lang="en-CA" sz="1600" b="1" dirty="0" smtClean="0">
                <a:solidFill>
                  <a:srgbClr val="FF0000"/>
                </a:solidFill>
                <a:latin typeface="Consolas" panose="020B0609020204030204" pitchFamily="49" charset="0"/>
                <a:cs typeface="Consolas" panose="020B0609020204030204" pitchFamily="49" charset="0"/>
              </a:rPr>
              <a:t>*/</a:t>
            </a:r>
            <a:r>
              <a:rPr lang="en-CA" sz="1600" dirty="0" smtClean="0"/>
              <a:t> is a comment</a:t>
            </a:r>
          </a:p>
          <a:p>
            <a:pPr lvl="1"/>
            <a:r>
              <a:rPr lang="en-CA" sz="1600" b="1" dirty="0" smtClean="0">
                <a:latin typeface="Consolas" panose="020B0609020204030204" pitchFamily="49" charset="0"/>
                <a:cs typeface="Consolas" panose="020B0609020204030204" pitchFamily="49" charset="0"/>
              </a:rPr>
              <a:t>//</a:t>
            </a:r>
            <a:r>
              <a:rPr lang="en-CA" sz="1600" dirty="0" smtClean="0"/>
              <a:t>-style comments </a:t>
            </a:r>
            <a:r>
              <a:rPr lang="en-CA" sz="1600" dirty="0"/>
              <a:t>within comment blocks are ignored</a:t>
            </a:r>
          </a:p>
          <a:p>
            <a:pPr lvl="1"/>
            <a:r>
              <a:rPr lang="en-CA" sz="1600" dirty="0" smtClean="0"/>
              <a:t>If </a:t>
            </a:r>
            <a:r>
              <a:rPr lang="en-CA" sz="1600" b="1" dirty="0" smtClean="0">
                <a:latin typeface="Consolas" panose="020B0609020204030204" pitchFamily="49" charset="0"/>
                <a:cs typeface="Consolas" panose="020B0609020204030204" pitchFamily="49" charset="0"/>
              </a:rPr>
              <a:t>//</a:t>
            </a:r>
            <a:r>
              <a:rPr lang="en-CA" sz="1600" dirty="0" smtClean="0"/>
              <a:t> are used for documentation, comment blocks can be used during debugging</a:t>
            </a:r>
          </a:p>
          <a:p>
            <a:pPr lvl="1"/>
            <a:r>
              <a:rPr lang="en-CA" sz="1600" b="1" dirty="0" smtClean="0">
                <a:latin typeface="Consolas" panose="020B0609020204030204" pitchFamily="49" charset="0"/>
                <a:cs typeface="Consolas" panose="020B0609020204030204" pitchFamily="49" charset="0"/>
              </a:rPr>
              <a:t>/* */</a:t>
            </a:r>
            <a:r>
              <a:rPr lang="en-CA" sz="1600" dirty="0" smtClean="0"/>
              <a:t>-style comments do not nest</a:t>
            </a:r>
          </a:p>
          <a:p>
            <a:pPr lvl="1"/>
            <a:endParaRPr lang="en-CA" sz="1600" dirty="0"/>
          </a:p>
          <a:p>
            <a:r>
              <a:rPr lang="en-CA" dirty="0" smtClean="0"/>
              <a:t>Much more prone to </a:t>
            </a:r>
            <a:r>
              <a:rPr lang="en-CA" cap="small" dirty="0" smtClean="0"/>
              <a:t>ascii</a:t>
            </a:r>
            <a:r>
              <a:rPr lang="en-CA" dirty="0" smtClean="0"/>
              <a:t> art:</a:t>
            </a:r>
          </a:p>
        </p:txBody>
      </p:sp>
      <p:sp>
        <p:nvSpPr>
          <p:cNvPr id="4" name="TextBox 3"/>
          <p:cNvSpPr txBox="1"/>
          <p:nvPr/>
        </p:nvSpPr>
        <p:spPr>
          <a:xfrm>
            <a:off x="683568" y="4005064"/>
            <a:ext cx="564578" cy="2031325"/>
          </a:xfrm>
          <a:prstGeom prst="rect">
            <a:avLst/>
          </a:prstGeom>
          <a:noFill/>
        </p:spPr>
        <p:txBody>
          <a:bodyPr wrap="none" rtlCol="0">
            <a:spAutoFit/>
          </a:bodyPr>
          <a:lstStyle/>
          <a:p>
            <a:r>
              <a:rPr lang="en-CA" dirty="0" smtClean="0">
                <a:solidFill>
                  <a:srgbClr val="FF0000"/>
                </a:solidFill>
                <a:latin typeface="Consolas" panose="020B0609020204030204" pitchFamily="49" charset="0"/>
                <a:cs typeface="Consolas" panose="020B0609020204030204" pitchFamily="49" charset="0"/>
              </a:rPr>
              <a:t>/*</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br>
              <a:rPr lang="en-CA" dirty="0" smtClean="0">
                <a:solidFill>
                  <a:srgbClr val="FF0000"/>
                </a:solidFill>
                <a:latin typeface="Consolas" panose="020B0609020204030204" pitchFamily="49" charset="0"/>
                <a:cs typeface="Consolas" panose="020B0609020204030204" pitchFamily="49" charset="0"/>
              </a:rPr>
            </a:br>
            <a:r>
              <a:rPr lang="en-CA" dirty="0" smtClean="0">
                <a:solidFill>
                  <a:srgbClr val="FF0000"/>
                </a:solidFill>
                <a:latin typeface="Consolas" panose="020B0609020204030204" pitchFamily="49" charset="0"/>
                <a:cs typeface="Consolas" panose="020B0609020204030204" pitchFamily="49" charset="0"/>
              </a:rPr>
              <a:t> */</a:t>
            </a:r>
            <a:endParaRPr lang="en-CA" dirty="0">
              <a:solidFill>
                <a:srgbClr val="FF0000"/>
              </a:solidFill>
              <a:latin typeface="Consolas" panose="020B0609020204030204" pitchFamily="49" charset="0"/>
              <a:cs typeface="Consolas" panose="020B0609020204030204" pitchFamily="49" charset="0"/>
            </a:endParaRPr>
          </a:p>
        </p:txBody>
      </p:sp>
      <p:sp>
        <p:nvSpPr>
          <p:cNvPr id="5" name="TextBox 4"/>
          <p:cNvSpPr txBox="1"/>
          <p:nvPr/>
        </p:nvSpPr>
        <p:spPr>
          <a:xfrm>
            <a:off x="1847182" y="4000849"/>
            <a:ext cx="2717411" cy="2031325"/>
          </a:xfrm>
          <a:prstGeom prst="rect">
            <a:avLst/>
          </a:prstGeom>
          <a:noFill/>
        </p:spPr>
        <p:txBody>
          <a:bodyPr wrap="none" rtlCol="0">
            <a:spAutoFit/>
          </a:bodyPr>
          <a:lstStyle/>
          <a:p>
            <a:r>
              <a:rPr lang="en-CA" dirty="0" smtClean="0">
                <a:solidFill>
                  <a:srgbClr val="FF0000"/>
                </a:solidFill>
                <a:latin typeface="Consolas" panose="020B0609020204030204" pitchFamily="49" charset="0"/>
                <a:cs typeface="Consolas" panose="020B0609020204030204" pitchFamily="49" charset="0"/>
              </a:rPr>
              <a:t>/******************</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br>
              <a:rPr lang="en-CA" dirty="0" smtClean="0">
                <a:solidFill>
                  <a:srgbClr val="FF0000"/>
                </a:solidFill>
                <a:latin typeface="Consolas" panose="020B0609020204030204" pitchFamily="49" charset="0"/>
                <a:cs typeface="Consolas" panose="020B0609020204030204" pitchFamily="49" charset="0"/>
              </a:rPr>
            </a:br>
            <a:r>
              <a:rPr lang="en-CA" dirty="0" smtClean="0">
                <a:solidFill>
                  <a:srgbClr val="FF0000"/>
                </a:solidFill>
                <a:latin typeface="Consolas" panose="020B0609020204030204" pitchFamily="49" charset="0"/>
                <a:cs typeface="Consolas" panose="020B0609020204030204" pitchFamily="49" charset="0"/>
              </a:rPr>
              <a:t> *</a:t>
            </a:r>
            <a:r>
              <a:rPr lang="en-CA" dirty="0">
                <a:solidFill>
                  <a:srgbClr val="FF0000"/>
                </a:solidFill>
                <a:latin typeface="Consolas" panose="020B0609020204030204" pitchFamily="49" charset="0"/>
                <a:cs typeface="Consolas" panose="020B0609020204030204" pitchFamily="49" charset="0"/>
              </a:rPr>
              <a:t>*****************</a:t>
            </a:r>
            <a:r>
              <a:rPr lang="en-CA" dirty="0" smtClean="0">
                <a:solidFill>
                  <a:srgbClr val="FF0000"/>
                </a:solidFill>
                <a:latin typeface="Consolas" panose="020B0609020204030204" pitchFamily="49" charset="0"/>
                <a:cs typeface="Consolas" panose="020B0609020204030204" pitchFamily="49" charset="0"/>
              </a:rPr>
              <a:t>/</a:t>
            </a:r>
            <a:endParaRPr lang="en-CA" dirty="0">
              <a:solidFill>
                <a:srgbClr val="FF0000"/>
              </a:solidFill>
              <a:latin typeface="Consolas" panose="020B0609020204030204" pitchFamily="49" charset="0"/>
              <a:cs typeface="Consolas" panose="020B0609020204030204" pitchFamily="49" charset="0"/>
            </a:endParaRPr>
          </a:p>
        </p:txBody>
      </p:sp>
      <p:sp>
        <p:nvSpPr>
          <p:cNvPr id="6" name="TextBox 5"/>
          <p:cNvSpPr txBox="1"/>
          <p:nvPr/>
        </p:nvSpPr>
        <p:spPr>
          <a:xfrm>
            <a:off x="5037827" y="3501008"/>
            <a:ext cx="3350597" cy="1477328"/>
          </a:xfrm>
          <a:prstGeom prst="rect">
            <a:avLst/>
          </a:prstGeom>
          <a:noFill/>
        </p:spPr>
        <p:txBody>
          <a:bodyPr wrap="none" rtlCol="0">
            <a:spAutoFit/>
          </a:bodyPr>
          <a:lstStyle/>
          <a:p>
            <a:r>
              <a:rPr lang="en-CA" dirty="0" smtClean="0">
                <a:solidFill>
                  <a:srgbClr val="FF0000"/>
                </a:solidFill>
                <a:latin typeface="Consolas" panose="020B0609020204030204" pitchFamily="49" charset="0"/>
                <a:cs typeface="Consolas" panose="020B0609020204030204" pitchFamily="49" charset="0"/>
              </a:rPr>
              <a:t>/***********************</a:t>
            </a:r>
          </a:p>
          <a:p>
            <a:r>
              <a:rPr lang="en-CA" dirty="0" smtClean="0">
                <a:solidFill>
                  <a:srgbClr val="FF0000"/>
                </a:solidFill>
                <a:latin typeface="Consolas" panose="020B0609020204030204" pitchFamily="49" charset="0"/>
                <a:cs typeface="Consolas" panose="020B0609020204030204" pitchFamily="49" charset="0"/>
              </a:rPr>
              <a:t> * ******************* *</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 *  Section block  * *</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 ******************* *</a:t>
            </a:r>
          </a:p>
          <a:p>
            <a:r>
              <a:rPr lang="en-CA" dirty="0" smtClean="0">
                <a:solidFill>
                  <a:srgbClr val="FF0000"/>
                </a:solidFill>
                <a:latin typeface="Consolas" panose="020B0609020204030204" pitchFamily="49" charset="0"/>
                <a:cs typeface="Consolas" panose="020B0609020204030204" pitchFamily="49" charset="0"/>
              </a:rPr>
              <a:t> ***********************/</a:t>
            </a:r>
            <a:endParaRPr lang="en-CA" dirty="0">
              <a:solidFill>
                <a:srgbClr val="FF0000"/>
              </a:solidFill>
              <a:latin typeface="Consolas" panose="020B0609020204030204" pitchFamily="49" charset="0"/>
              <a:cs typeface="Consolas" panose="020B0609020204030204" pitchFamily="49" charset="0"/>
            </a:endParaRPr>
          </a:p>
        </p:txBody>
      </p:sp>
      <p:sp>
        <p:nvSpPr>
          <p:cNvPr id="7" name="TextBox 6"/>
          <p:cNvSpPr txBox="1"/>
          <p:nvPr/>
        </p:nvSpPr>
        <p:spPr>
          <a:xfrm>
            <a:off x="5934260" y="4987042"/>
            <a:ext cx="437940" cy="1754326"/>
          </a:xfrm>
          <a:prstGeom prst="rect">
            <a:avLst/>
          </a:prstGeom>
          <a:noFill/>
        </p:spPr>
        <p:txBody>
          <a:bodyPr wrap="none" rtlCol="0">
            <a:spAutoFit/>
          </a:bodyPr>
          <a:lstStyle/>
          <a:p>
            <a:r>
              <a:rPr lang="en-CA" dirty="0" smtClean="0">
                <a:solidFill>
                  <a:srgbClr val="FF0000"/>
                </a:solidFill>
                <a:latin typeface="Consolas" panose="020B0609020204030204" pitchFamily="49" charset="0"/>
                <a:cs typeface="Consolas" panose="020B0609020204030204" pitchFamily="49" charset="0"/>
              </a:rPr>
              <a:t>/*</a:t>
            </a:r>
          </a:p>
          <a:p>
            <a:r>
              <a:rPr lang="en-CA" dirty="0" smtClean="0">
                <a:solidFill>
                  <a:srgbClr val="FF0000"/>
                </a:solidFill>
                <a:latin typeface="Consolas" panose="020B0609020204030204" pitchFamily="49" charset="0"/>
                <a:cs typeface="Consolas" panose="020B0609020204030204" pitchFamily="49" charset="0"/>
              </a:rPr>
              <a:t>**</a:t>
            </a:r>
          </a:p>
          <a:p>
            <a:r>
              <a:rPr lang="en-CA" dirty="0" smtClean="0">
                <a:solidFill>
                  <a:srgbClr val="FF0000"/>
                </a:solidFill>
                <a:latin typeface="Consolas" panose="020B0609020204030204" pitchFamily="49" charset="0"/>
                <a:cs typeface="Consolas" panose="020B0609020204030204" pitchFamily="49" charset="0"/>
              </a:rPr>
              <a:t>**</a:t>
            </a:r>
          </a:p>
          <a:p>
            <a:r>
              <a:rPr lang="en-CA" dirty="0" smtClean="0">
                <a:solidFill>
                  <a:srgbClr val="FF0000"/>
                </a:solidFill>
                <a:latin typeface="Consolas" panose="020B0609020204030204" pitchFamily="49" charset="0"/>
                <a:cs typeface="Consolas" panose="020B0609020204030204" pitchFamily="49" charset="0"/>
              </a:rPr>
              <a:t>**</a:t>
            </a:r>
          </a:p>
          <a:p>
            <a:r>
              <a:rPr lang="en-CA" dirty="0" smtClean="0">
                <a:solidFill>
                  <a:srgbClr val="FF0000"/>
                </a:solidFill>
                <a:latin typeface="Consolas" panose="020B0609020204030204" pitchFamily="49" charset="0"/>
                <a:cs typeface="Consolas" panose="020B0609020204030204" pitchFamily="49" charset="0"/>
              </a:rPr>
              <a:t>**</a:t>
            </a:r>
            <a:br>
              <a:rPr lang="en-CA" dirty="0" smtClean="0">
                <a:solidFill>
                  <a:srgbClr val="FF0000"/>
                </a:solidFill>
                <a:latin typeface="Consolas" panose="020B0609020204030204" pitchFamily="49" charset="0"/>
                <a:cs typeface="Consolas" panose="020B0609020204030204" pitchFamily="49" charset="0"/>
              </a:rPr>
            </a:br>
            <a:r>
              <a:rPr lang="en-CA" dirty="0" smtClean="0">
                <a:solidFill>
                  <a:srgbClr val="FF0000"/>
                </a:solidFill>
                <a:latin typeface="Consolas" panose="020B0609020204030204" pitchFamily="49" charset="0"/>
                <a:cs typeface="Consolas" panose="020B0609020204030204" pitchFamily="49" charset="0"/>
              </a:rPr>
              <a:t>*/</a:t>
            </a:r>
            <a:endParaRPr lang="en-CA"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44261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need for comments and how to comment</a:t>
            </a:r>
            <a:endParaRPr lang="en-CA" dirty="0"/>
          </a:p>
          <a:p>
            <a:pPr lvl="1"/>
            <a:r>
              <a:rPr lang="en-CA" dirty="0" smtClean="0"/>
              <a:t>Have an understanding </a:t>
            </a:r>
            <a:r>
              <a:rPr lang="en-CA" dirty="0"/>
              <a:t>the economic benefits</a:t>
            </a:r>
          </a:p>
          <a:p>
            <a:pPr lvl="1"/>
            <a:r>
              <a:rPr lang="en-CA" dirty="0" smtClean="0"/>
              <a:t>Can differentiate between documentary, functional, algorithmic and coding comments</a:t>
            </a:r>
          </a:p>
          <a:p>
            <a:pPr lvl="1"/>
            <a:r>
              <a:rPr lang="en-CA" dirty="0" smtClean="0"/>
              <a:t>Understand that there are reasonable approaches to coding</a:t>
            </a:r>
            <a:endParaRPr lang="en-CA" dirty="0"/>
          </a:p>
          <a:p>
            <a:pPr lvl="1"/>
            <a:r>
              <a:rPr lang="en-CA" dirty="0" smtClean="0"/>
              <a:t>Have seen examples of poor commenting practice can be frustrating</a:t>
            </a:r>
          </a:p>
          <a:p>
            <a:pPr lvl="1"/>
            <a:r>
              <a:rPr lang="en-CA" dirty="0" smtClean="0"/>
              <a:t>Have seen comment blocks</a:t>
            </a:r>
          </a:p>
          <a:p>
            <a:pPr lvl="1"/>
            <a:endParaRPr lang="en-CA" dirty="0"/>
          </a:p>
          <a:p>
            <a:pPr lvl="1"/>
            <a:endParaRPr lang="en-CA" dirty="0" smtClean="0"/>
          </a:p>
          <a:p>
            <a:r>
              <a:rPr lang="en-CA" dirty="0" smtClean="0"/>
              <a:t>Important: Commenting is an art-form and a skill, but it is a skill</a:t>
            </a:r>
            <a:br>
              <a:rPr lang="en-CA" dirty="0" smtClean="0"/>
            </a:br>
            <a:r>
              <a:rPr lang="en-CA" dirty="0" smtClean="0"/>
              <a:t>                      worth learning</a:t>
            </a:r>
            <a:endParaRPr lang="en-CA" dirty="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Bernhard </a:t>
            </a:r>
            <a:r>
              <a:rPr lang="en-CA" sz="1800" dirty="0" err="1" smtClean="0"/>
              <a:t>Spuida</a:t>
            </a:r>
            <a:r>
              <a:rPr lang="en-CA" sz="1800" dirty="0" smtClean="0"/>
              <a:t>, </a:t>
            </a:r>
            <a:r>
              <a:rPr lang="en-CA" sz="1800" i="1" dirty="0" smtClean="0"/>
              <a:t>The fine Art of Commenting</a:t>
            </a:r>
            <a:r>
              <a:rPr lang="en-CA" sz="1800" dirty="0" smtClean="0"/>
              <a:t>,</a:t>
            </a:r>
          </a:p>
          <a:p>
            <a:pPr marL="0" indent="0">
              <a:buNone/>
            </a:pPr>
            <a:r>
              <a:rPr lang="en-CA" sz="1800" dirty="0"/>
              <a:t>	</a:t>
            </a:r>
            <a:r>
              <a:rPr lang="en-CA" sz="1800" dirty="0">
                <a:hlinkClick r:id="rId2"/>
              </a:rPr>
              <a:t>http://</a:t>
            </a:r>
            <a:r>
              <a:rPr lang="en-CA" sz="1800" dirty="0" smtClean="0">
                <a:hlinkClick r:id="rId2"/>
              </a:rPr>
              <a:t>www.icsharpcode.net/technotes/commenting20020413.pdf</a:t>
            </a:r>
            <a:r>
              <a:rPr lang="en-CA" sz="1800" dirty="0" smtClean="0"/>
              <a:t> </a:t>
            </a:r>
          </a:p>
          <a:p>
            <a:pPr marL="0" indent="0">
              <a:buNone/>
            </a:pPr>
            <a:r>
              <a:rPr lang="en-CA" sz="1800" dirty="0" smtClean="0"/>
              <a:t>[2]	Wikipedia</a:t>
            </a:r>
          </a:p>
          <a:p>
            <a:pPr marL="0" indent="0">
              <a:buNone/>
            </a:pPr>
            <a:r>
              <a:rPr lang="en-CA" sz="1800" dirty="0"/>
              <a:t>	</a:t>
            </a:r>
            <a:r>
              <a:rPr lang="en-CA" sz="1800" dirty="0">
                <a:hlinkClick r:id="rId3"/>
              </a:rPr>
              <a:t>https://en.wikipedia.org/wiki/Comment_(computer_programming</a:t>
            </a:r>
            <a:r>
              <a:rPr lang="en-CA" sz="1800" dirty="0" smtClean="0">
                <a:hlinkClick r:id="rId3"/>
              </a:rPr>
              <a:t>)</a:t>
            </a:r>
            <a:r>
              <a:rPr lang="en-CA" sz="1800" dirty="0" smtClean="0"/>
              <a:t> </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McConkey</a:t>
            </a:r>
          </a:p>
          <a:p>
            <a:pPr marL="0" indent="0">
              <a:buNone/>
            </a:pPr>
            <a:r>
              <a:rPr lang="en-CA" sz="1800" dirty="0" smtClean="0"/>
              <a:t>	“</a:t>
            </a:r>
            <a:r>
              <a:rPr lang="en-CA" sz="1800" dirty="0"/>
              <a:t>Please STRONGLY emphasize this lecture. I see so much code from </a:t>
            </a:r>
            <a:r>
              <a:rPr lang="en-CA" sz="1800" dirty="0" smtClean="0"/>
              <a:t>	  grad </a:t>
            </a:r>
            <a:r>
              <a:rPr lang="en-CA" sz="1800" dirty="0"/>
              <a:t>students which has utterly useless commenting.” </a:t>
            </a:r>
            <a:endParaRPr lang="en-CA" sz="1800" dirty="0" smtClean="0"/>
          </a:p>
        </p:txBody>
      </p:sp>
    </p:spTree>
    <p:extLst>
      <p:ext uri="{BB962C8B-B14F-4D97-AF65-F5344CB8AC3E}">
        <p14:creationId xmlns:p14="http://schemas.microsoft.com/office/powerpoint/2010/main" val="892884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Comments</a:t>
            </a:r>
            <a:endParaRPr lang="en-CA" dirty="0"/>
          </a:p>
        </p:txBody>
      </p:sp>
      <p:sp>
        <p:nvSpPr>
          <p:cNvPr id="3" name="Content Placeholder 2"/>
          <p:cNvSpPr>
            <a:spLocks noGrp="1"/>
          </p:cNvSpPr>
          <p:nvPr>
            <p:ph idx="1"/>
          </p:nvPr>
        </p:nvSpPr>
        <p:spPr/>
        <p:txBody>
          <a:bodyPr/>
          <a:lstStyle/>
          <a:p>
            <a:r>
              <a:rPr lang="en-CA" dirty="0" smtClean="0"/>
              <a:t>Consider the following function:</a:t>
            </a:r>
          </a:p>
          <a:p>
            <a:pPr marL="457200" lvl="1" indent="0">
              <a:buNone/>
            </a:pPr>
            <a:r>
              <a:rPr lang="en-CA" dirty="0" smtClean="0">
                <a:latin typeface="Consolas" panose="020B0609020204030204" pitchFamily="49" charset="0"/>
                <a:cs typeface="Consolas" panose="020B0609020204030204" pitchFamily="49" charset="0"/>
              </a:rPr>
              <a:t>	double sinc</a:t>
            </a:r>
            <a:r>
              <a:rPr lang="en-CA" dirty="0">
                <a:latin typeface="Consolas" panose="020B0609020204030204" pitchFamily="49" charset="0"/>
                <a:cs typeface="Consolas" panose="020B0609020204030204" pitchFamily="49" charset="0"/>
              </a:rPr>
              <a:t>_1_16</a:t>
            </a:r>
            <a:r>
              <a:rPr lang="en-CA" dirty="0" smtClean="0">
                <a:latin typeface="Consolas" panose="020B0609020204030204" pitchFamily="49" charset="0"/>
                <a:cs typeface="Consolas" panose="020B0609020204030204" pitchFamily="49" charset="0"/>
              </a:rPr>
              <a:t>( double </a:t>
            </a:r>
            <a:r>
              <a:rPr lang="en-CA" dirty="0">
                <a:latin typeface="Consolas" panose="020B0609020204030204" pitchFamily="49" charset="0"/>
                <a:cs typeface="Consolas" panose="020B0609020204030204" pitchFamily="49" charset="0"/>
              </a:rPr>
              <a:t>x ) </a:t>
            </a:r>
            <a:r>
              <a:rPr lang="en-CA" dirty="0" smtClean="0">
                <a:latin typeface="Consolas" panose="020B0609020204030204" pitchFamily="49" charset="0"/>
                <a:cs typeface="Consolas" panose="020B0609020204030204" pitchFamily="49" charset="0"/>
              </a:rPr>
              <a:t>{</a:t>
            </a:r>
          </a:p>
          <a:p>
            <a:pPr marL="457200" lvl="1" indent="0">
              <a:buNone/>
            </a:pPr>
            <a:r>
              <a:rPr lang="en-CA" dirty="0" smtClean="0">
                <a:latin typeface="Consolas" panose="020B0609020204030204" pitchFamily="49" charset="0"/>
                <a:cs typeface="Consolas" panose="020B0609020204030204" pitchFamily="49" charset="0"/>
              </a:rPr>
              <a:t>	    return (0.5*x*x + 1.5)*x*x + 1;</a:t>
            </a:r>
          </a:p>
          <a:p>
            <a:pPr marL="457200" lvl="1" indent="0">
              <a:buNone/>
            </a:pPr>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p>
            <a:pPr lvl="1"/>
            <a:endParaRPr lang="en-CA" dirty="0">
              <a:cs typeface="Consolas" panose="020B0609020204030204" pitchFamily="49" charset="0"/>
            </a:endParaRPr>
          </a:p>
          <a:p>
            <a:r>
              <a:rPr lang="en-CA" dirty="0" smtClean="0"/>
              <a:t>It’s your first month on a co-op work placement:</a:t>
            </a:r>
          </a:p>
          <a:p>
            <a:pPr lvl="1"/>
            <a:r>
              <a:rPr lang="en-CA" dirty="0" smtClean="0"/>
              <a:t>You’ve been asked to find a bug</a:t>
            </a:r>
          </a:p>
          <a:p>
            <a:pPr lvl="1"/>
            <a:r>
              <a:rPr lang="en-CA" dirty="0" smtClean="0"/>
              <a:t>You track it down to a file containing this peculiar function</a:t>
            </a:r>
            <a:endParaRPr lang="en-CA" dirty="0"/>
          </a:p>
          <a:p>
            <a:pPr marL="0"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Comments</a:t>
            </a:r>
            <a:endParaRPr lang="en-CA" dirty="0"/>
          </a:p>
        </p:txBody>
      </p:sp>
      <p:sp>
        <p:nvSpPr>
          <p:cNvPr id="3" name="Content Placeholder 2"/>
          <p:cNvSpPr>
            <a:spLocks noGrp="1"/>
          </p:cNvSpPr>
          <p:nvPr>
            <p:ph idx="1"/>
          </p:nvPr>
        </p:nvSpPr>
        <p:spPr/>
        <p:txBody>
          <a:bodyPr/>
          <a:lstStyle/>
          <a:p>
            <a:pPr algn="l"/>
            <a:r>
              <a:rPr lang="en-CA" dirty="0" smtClean="0">
                <a:cs typeface="Consolas" panose="020B0609020204030204" pitchFamily="49" charset="0"/>
              </a:rPr>
              <a:t>You check</a:t>
            </a:r>
            <a:br>
              <a:rPr lang="en-CA" dirty="0" smtClean="0">
                <a:cs typeface="Consolas" panose="020B0609020204030204" pitchFamily="49" charset="0"/>
              </a:rPr>
            </a:br>
            <a:r>
              <a:rPr lang="en-CA" dirty="0" smtClean="0">
                <a:cs typeface="Consolas" panose="020B0609020204030204" pitchFamily="49" charset="0"/>
              </a:rPr>
              <a:t>Wikipedia…</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412776"/>
            <a:ext cx="647700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448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Comments</a:t>
            </a:r>
            <a:endParaRPr lang="en-CA" dirty="0"/>
          </a:p>
        </p:txBody>
      </p:sp>
      <p:sp>
        <p:nvSpPr>
          <p:cNvPr id="3" name="Content Placeholder 2"/>
          <p:cNvSpPr>
            <a:spLocks noGrp="1"/>
          </p:cNvSpPr>
          <p:nvPr>
            <p:ph idx="1"/>
          </p:nvPr>
        </p:nvSpPr>
        <p:spPr/>
        <p:txBody>
          <a:bodyPr/>
          <a:lstStyle/>
          <a:p>
            <a:r>
              <a:rPr lang="en-CA" dirty="0" smtClean="0"/>
              <a:t>You know this job has something to do with signal processing, so you determine the formula is wrong, and you </a:t>
            </a:r>
            <a:r>
              <a:rPr lang="en-CA" i="1" dirty="0" smtClean="0"/>
              <a:t>fix</a:t>
            </a:r>
            <a:r>
              <a:rPr lang="en-CA" dirty="0" smtClean="0"/>
              <a:t> it:</a:t>
            </a:r>
          </a:p>
          <a:p>
            <a:pPr marL="457200" lvl="1" indent="0">
              <a:buNone/>
            </a:pPr>
            <a:r>
              <a:rPr lang="en-CA" dirty="0" smtClean="0">
                <a:latin typeface="Consolas" panose="020B0609020204030204" pitchFamily="49" charset="0"/>
                <a:cs typeface="Consolas" panose="020B0609020204030204" pitchFamily="49" charset="0"/>
              </a:rPr>
              <a:t>	double sinc_1_16( double x ) {</a:t>
            </a:r>
          </a:p>
          <a:p>
            <a:pPr marL="457200" lvl="1" indent="0">
              <a:buNone/>
            </a:pPr>
            <a:r>
              <a:rPr lang="en-CA" dirty="0" smtClean="0">
                <a:latin typeface="Consolas" panose="020B0609020204030204" pitchFamily="49" charset="0"/>
                <a:cs typeface="Consolas" panose="020B0609020204030204" pitchFamily="49" charset="0"/>
              </a:rPr>
              <a:t>	    return std::sin(3.141592653589793*x)/</a:t>
            </a:r>
          </a:p>
          <a:p>
            <a:pPr marL="457200" lvl="1" indent="0">
              <a:buNone/>
            </a:pPr>
            <a:r>
              <a:rPr lang="en-CA" dirty="0" smtClean="0">
                <a:latin typeface="Consolas" panose="020B0609020204030204" pitchFamily="49" charset="0"/>
                <a:cs typeface="Consolas" panose="020B0609020204030204" pitchFamily="49" charset="0"/>
              </a:rPr>
              <a:t>	                   (3.141592653589793*x);</a:t>
            </a:r>
          </a:p>
          <a:p>
            <a:pPr marL="457200" lvl="1" indent="0">
              <a:buNone/>
            </a:pPr>
            <a:r>
              <a:rPr lang="en-CA" dirty="0" smtClean="0">
                <a:latin typeface="Consolas" panose="020B0609020204030204" pitchFamily="49" charset="0"/>
                <a:cs typeface="Consolas" panose="020B0609020204030204" pitchFamily="49" charset="0"/>
              </a:rPr>
              <a:t>	}</a:t>
            </a:r>
          </a:p>
          <a:p>
            <a:pPr lvl="1"/>
            <a:endParaRPr lang="en-CA" dirty="0">
              <a:cs typeface="Consolas" panose="020B0609020204030204" pitchFamily="49" charset="0"/>
            </a:endParaRPr>
          </a:p>
          <a:p>
            <a:r>
              <a:rPr lang="en-CA" dirty="0" smtClean="0"/>
              <a:t>You run the tests, and the bug is fixed</a:t>
            </a:r>
          </a:p>
          <a:p>
            <a:pPr lvl="1"/>
            <a:r>
              <a:rPr lang="en-CA" dirty="0" smtClean="0"/>
              <a:t>You check in your code and you call it a day…</a:t>
            </a:r>
          </a:p>
          <a:p>
            <a:pPr lvl="1"/>
            <a:endParaRPr lang="en-CA" dirty="0"/>
          </a:p>
          <a:p>
            <a:r>
              <a:rPr lang="en-CA" dirty="0" smtClean="0"/>
              <a:t>The next morning, quality assurance reports that some overnight tests </a:t>
            </a:r>
            <a:r>
              <a:rPr lang="en-CA" dirty="0" smtClean="0"/>
              <a:t>took </a:t>
            </a:r>
            <a:r>
              <a:rPr lang="en-CA" dirty="0" smtClean="0"/>
              <a:t>350% </a:t>
            </a:r>
            <a:r>
              <a:rPr lang="en-CA" dirty="0" smtClean="0"/>
              <a:t>more time </a:t>
            </a:r>
            <a:r>
              <a:rPr lang="en-CA" dirty="0" smtClean="0"/>
              <a:t>than the previous day and one test fails…</a:t>
            </a:r>
          </a:p>
          <a:p>
            <a:pPr marL="0"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05645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Comments</a:t>
            </a:r>
            <a:endParaRPr lang="en-CA" dirty="0"/>
          </a:p>
        </p:txBody>
      </p:sp>
      <p:sp>
        <p:nvSpPr>
          <p:cNvPr id="3" name="Content Placeholder 2"/>
          <p:cNvSpPr>
            <a:spLocks noGrp="1"/>
          </p:cNvSpPr>
          <p:nvPr>
            <p:ph idx="1"/>
          </p:nvPr>
        </p:nvSpPr>
        <p:spPr/>
        <p:txBody>
          <a:bodyPr/>
          <a:lstStyle/>
          <a:p>
            <a:r>
              <a:rPr lang="en-CA" dirty="0" smtClean="0"/>
              <a:t>Your manager explains to you that the function:</a:t>
            </a:r>
          </a:p>
          <a:p>
            <a:pPr lvl="1"/>
            <a:r>
              <a:rPr lang="en-CA" dirty="0" smtClean="0"/>
              <a:t>Approximates the cardinal sine function on the interval </a:t>
            </a:r>
            <a:r>
              <a:rPr lang="en-CA" dirty="0" smtClean="0">
                <a:latin typeface="Times New Roman" panose="02020603050405020304" pitchFamily="18" charset="0"/>
                <a:cs typeface="Times New Roman" panose="02020603050405020304" pitchFamily="18" charset="0"/>
              </a:rPr>
              <a:t>[–1.16, 1.16]</a:t>
            </a:r>
            <a:r>
              <a:rPr lang="en-CA" dirty="0" smtClean="0"/>
              <a:t> with an error no greater than </a:t>
            </a:r>
            <a:r>
              <a:rPr lang="en-CA" dirty="0" smtClean="0">
                <a:latin typeface="Times New Roman" panose="02020603050405020304" pitchFamily="18" charset="0"/>
                <a:cs typeface="Times New Roman" panose="02020603050405020304" pitchFamily="18" charset="0"/>
              </a:rPr>
              <a:t>0.021</a:t>
            </a:r>
          </a:p>
          <a:p>
            <a:pPr marL="457200" lvl="1" indent="0">
              <a:buNone/>
            </a:pPr>
            <a:r>
              <a:rPr lang="en-CA" dirty="0" smtClean="0">
                <a:latin typeface="Consolas" panose="020B0609020204030204" pitchFamily="49" charset="0"/>
                <a:cs typeface="Consolas" panose="020B0609020204030204" pitchFamily="49" charset="0"/>
              </a:rPr>
              <a:t>		double </a:t>
            </a:r>
            <a:r>
              <a:rPr lang="en-CA" dirty="0">
                <a:latin typeface="Consolas" panose="020B0609020204030204" pitchFamily="49" charset="0"/>
                <a:cs typeface="Consolas" panose="020B0609020204030204" pitchFamily="49" charset="0"/>
              </a:rPr>
              <a:t>sinc_1_16( double x ) {</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(0.5*x*x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1.5)*x*x + 1;</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p>
            <a:pPr lvl="1"/>
            <a:r>
              <a:rPr lang="en-CA" dirty="0" smtClean="0">
                <a:cs typeface="Consolas" panose="020B0609020204030204" pitchFamily="49" charset="0"/>
              </a:rPr>
              <a:t>It also removes the pole at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 0</a:t>
            </a:r>
            <a:r>
              <a:rPr lang="en-CA" dirty="0" smtClean="0">
                <a:cs typeface="Consolas" panose="020B0609020204030204" pitchFamily="49" charset="0"/>
              </a:rPr>
              <a:t>:</a:t>
            </a:r>
          </a:p>
          <a:p>
            <a:pPr lvl="2"/>
            <a:r>
              <a:rPr lang="en-CA" dirty="0" smtClean="0">
                <a:latin typeface="Times New Roman" panose="02020603050405020304" pitchFamily="18" charset="0"/>
                <a:cs typeface="Consolas" panose="020B0609020204030204" pitchFamily="49" charset="0"/>
              </a:rPr>
              <a:t>If you ran your code with the argument </a:t>
            </a:r>
            <a:r>
              <a:rPr lang="en-CA" dirty="0" smtClean="0">
                <a:latin typeface="Consolas" panose="020B0609020204030204" pitchFamily="49" charset="0"/>
                <a:cs typeface="Consolas" panose="020B0609020204030204" pitchFamily="49" charset="0"/>
              </a:rPr>
              <a:t>0.0</a:t>
            </a:r>
            <a:r>
              <a:rPr lang="en-CA" dirty="0" smtClean="0">
                <a:latin typeface="Times New Roman" panose="02020603050405020304" pitchFamily="18" charset="0"/>
                <a:cs typeface="Consolas" panose="020B0609020204030204" pitchFamily="49" charset="0"/>
              </a:rPr>
              <a:t>, you would </a:t>
            </a:r>
            <a:r>
              <a:rPr lang="en-CA" dirty="0" smtClean="0">
                <a:latin typeface="Times New Roman" panose="02020603050405020304" pitchFamily="18" charset="0"/>
                <a:cs typeface="Consolas" panose="020B0609020204030204" pitchFamily="49" charset="0"/>
              </a:rPr>
              <a:t>get</a:t>
            </a:r>
            <a:endParaRPr lang="en-CA" dirty="0" smtClean="0">
              <a:latin typeface="Times New Roman" panose="02020603050405020304" pitchFamily="18" charset="0"/>
              <a:cs typeface="Consolas" panose="020B0609020204030204" pitchFamily="49" charset="0"/>
            </a:endParaRPr>
          </a:p>
          <a:p>
            <a:pPr lvl="2"/>
            <a:r>
              <a:rPr lang="en-CA" dirty="0" smtClean="0">
                <a:latin typeface="Times New Roman" panose="02020603050405020304" pitchFamily="18" charset="0"/>
                <a:cs typeface="Consolas" panose="020B0609020204030204" pitchFamily="49" charset="0"/>
              </a:rPr>
              <a:t>If you tried printing this out, you would see the output </a:t>
            </a:r>
            <a:r>
              <a:rPr lang="en-CA" dirty="0" smtClean="0">
                <a:latin typeface="Consolas" panose="020B0609020204030204" pitchFamily="49" charset="0"/>
                <a:cs typeface="Consolas" panose="020B0609020204030204" pitchFamily="49" charset="0"/>
              </a:rPr>
              <a:t>–nan</a:t>
            </a:r>
            <a:endParaRPr lang="en-CA" dirty="0" smtClean="0">
              <a:latin typeface="Times New Roman" panose="02020603050405020304" pitchFamily="18" charset="0"/>
              <a:cs typeface="Consolas" panose="020B0609020204030204" pitchFamily="49" charset="0"/>
            </a:endParaRPr>
          </a:p>
          <a:p>
            <a:pPr lvl="2"/>
            <a:r>
              <a:rPr lang="en-CA" dirty="0" smtClean="0">
                <a:latin typeface="Times New Roman" panose="02020603050405020304" pitchFamily="18" charset="0"/>
                <a:cs typeface="Consolas" panose="020B0609020204030204" pitchFamily="49" charset="0"/>
              </a:rPr>
              <a:t>The problem is: sinc(0) = 1 </a:t>
            </a:r>
            <a:endParaRPr lang="en-CA" dirty="0">
              <a:latin typeface="Consolas" panose="020B0609020204030204" pitchFamily="49" charset="0"/>
              <a:cs typeface="Consolas" panose="020B0609020204030204" pitchFamily="49"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585607400"/>
              </p:ext>
            </p:extLst>
          </p:nvPr>
        </p:nvGraphicFramePr>
        <p:xfrm>
          <a:off x="7227331" y="3848157"/>
          <a:ext cx="224989" cy="629967"/>
        </p:xfrm>
        <a:graphic>
          <a:graphicData uri="http://schemas.openxmlformats.org/presentationml/2006/ole">
            <mc:AlternateContent xmlns:mc="http://schemas.openxmlformats.org/markup-compatibility/2006">
              <mc:Choice xmlns:v="urn:schemas-microsoft-com:vml" Requires="v">
                <p:oleObj spid="_x0000_s17424" name="Equation" r:id="rId3" imgW="126720" imgH="355320" progId="Equation.DSMT4">
                  <p:embed/>
                </p:oleObj>
              </mc:Choice>
              <mc:Fallback>
                <p:oleObj name="Equation" r:id="rId3" imgW="126720" imgH="355320" progId="Equation.DSMT4">
                  <p:embed/>
                  <p:pic>
                    <p:nvPicPr>
                      <p:cNvPr id="0" name=""/>
                      <p:cNvPicPr/>
                      <p:nvPr/>
                    </p:nvPicPr>
                    <p:blipFill>
                      <a:blip r:embed="rId4"/>
                      <a:stretch>
                        <a:fillRect/>
                      </a:stretch>
                    </p:blipFill>
                    <p:spPr>
                      <a:xfrm>
                        <a:off x="7227331" y="3848157"/>
                        <a:ext cx="224989" cy="629967"/>
                      </a:xfrm>
                      <a:prstGeom prst="rect">
                        <a:avLst/>
                      </a:prstGeom>
                    </p:spPr>
                  </p:pic>
                </p:oleObj>
              </mc:Fallback>
            </mc:AlternateContent>
          </a:graphicData>
        </a:graphic>
      </p:graphicFrame>
    </p:spTree>
    <p:extLst>
      <p:ext uri="{BB962C8B-B14F-4D97-AF65-F5344CB8AC3E}">
        <p14:creationId xmlns:p14="http://schemas.microsoft.com/office/powerpoint/2010/main" val="436177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Comments</a:t>
            </a:r>
            <a:endParaRPr lang="en-CA" dirty="0"/>
          </a:p>
        </p:txBody>
      </p:sp>
      <p:sp>
        <p:nvSpPr>
          <p:cNvPr id="3" name="Content Placeholder 2"/>
          <p:cNvSpPr>
            <a:spLocks noGrp="1"/>
          </p:cNvSpPr>
          <p:nvPr>
            <p:ph idx="1"/>
          </p:nvPr>
        </p:nvSpPr>
        <p:spPr/>
        <p:txBody>
          <a:bodyPr/>
          <a:lstStyle/>
          <a:p>
            <a:r>
              <a:rPr lang="en-CA" dirty="0" smtClean="0"/>
              <a:t>You discover newly-checked-in code used this function to approximate the sinc function at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 1.42</a:t>
            </a:r>
            <a:endParaRPr lang="en-CA" dirty="0"/>
          </a:p>
          <a:p>
            <a:pPr lvl="1"/>
            <a:r>
              <a:rPr lang="en-CA" dirty="0" smtClean="0"/>
              <a:t>This function was doing exactly what it was meant to do; calculate</a:t>
            </a:r>
          </a:p>
          <a:p>
            <a:pPr lvl="1"/>
            <a:endParaRPr lang="en-CA" dirty="0" smtClean="0"/>
          </a:p>
          <a:p>
            <a:pPr lvl="1"/>
            <a:endParaRPr lang="en-CA" dirty="0"/>
          </a:p>
          <a:p>
            <a:pPr lvl="1"/>
            <a:r>
              <a:rPr lang="en-CA" dirty="0" smtClean="0"/>
              <a:t>What is not obvious is “</a:t>
            </a:r>
            <a:r>
              <a:rPr lang="en-CA" dirty="0" smtClean="0"/>
              <a:t>Why is this wrong?”</a:t>
            </a:r>
            <a:endParaRPr lang="en-CA" dirty="0" smtClean="0"/>
          </a:p>
          <a:p>
            <a:pPr marL="0" indent="0">
              <a:buNone/>
            </a:pPr>
            <a:endParaRPr lang="en-CA" dirty="0" smtClean="0">
              <a:latin typeface="Consolas" panose="020B0609020204030204" pitchFamily="49" charset="0"/>
              <a:cs typeface="Consolas" panose="020B0609020204030204" pitchFamily="49"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91340626"/>
              </p:ext>
            </p:extLst>
          </p:nvPr>
        </p:nvGraphicFramePr>
        <p:xfrm>
          <a:off x="3903138" y="2631887"/>
          <a:ext cx="1676974" cy="509081"/>
        </p:xfrm>
        <a:graphic>
          <a:graphicData uri="http://schemas.openxmlformats.org/presentationml/2006/ole">
            <mc:AlternateContent xmlns:mc="http://schemas.openxmlformats.org/markup-compatibility/2006">
              <mc:Choice xmlns:v="urn:schemas-microsoft-com:vml" Requires="v">
                <p:oleObj spid="_x0000_s19469" name="Equation" r:id="rId3" imgW="711000" imgH="215640" progId="Equation.DSMT4">
                  <p:embed/>
                </p:oleObj>
              </mc:Choice>
              <mc:Fallback>
                <p:oleObj name="Equation" r:id="rId3" imgW="711000" imgH="215640" progId="Equation.DSMT4">
                  <p:embed/>
                  <p:pic>
                    <p:nvPicPr>
                      <p:cNvPr id="0" name=""/>
                      <p:cNvPicPr/>
                      <p:nvPr/>
                    </p:nvPicPr>
                    <p:blipFill>
                      <a:blip r:embed="rId4"/>
                      <a:stretch>
                        <a:fillRect/>
                      </a:stretch>
                    </p:blipFill>
                    <p:spPr>
                      <a:xfrm>
                        <a:off x="3903138" y="2631887"/>
                        <a:ext cx="1676974" cy="509081"/>
                      </a:xfrm>
                      <a:prstGeom prst="rect">
                        <a:avLst/>
                      </a:prstGeom>
                    </p:spPr>
                  </p:pic>
                </p:oleObj>
              </mc:Fallback>
            </mc:AlternateContent>
          </a:graphicData>
        </a:graphic>
      </p:graphicFrame>
    </p:spTree>
    <p:extLst>
      <p:ext uri="{BB962C8B-B14F-4D97-AF65-F5344CB8AC3E}">
        <p14:creationId xmlns:p14="http://schemas.microsoft.com/office/powerpoint/2010/main" val="4115784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economic benefit</a:t>
            </a:r>
            <a:endParaRPr lang="en-CA" dirty="0"/>
          </a:p>
        </p:txBody>
      </p:sp>
      <p:sp>
        <p:nvSpPr>
          <p:cNvPr id="3" name="Content Placeholder 2"/>
          <p:cNvSpPr>
            <a:spLocks noGrp="1"/>
          </p:cNvSpPr>
          <p:nvPr>
            <p:ph idx="1"/>
          </p:nvPr>
        </p:nvSpPr>
        <p:spPr/>
        <p:txBody>
          <a:bodyPr/>
          <a:lstStyle/>
          <a:p>
            <a:r>
              <a:rPr lang="en-CA" dirty="0" smtClean="0"/>
              <a:t>More time is spent on:</a:t>
            </a:r>
          </a:p>
          <a:p>
            <a:pPr lvl="1"/>
            <a:r>
              <a:rPr lang="en-CA" dirty="0" smtClean="0"/>
              <a:t>Debugging</a:t>
            </a:r>
          </a:p>
          <a:p>
            <a:pPr lvl="1"/>
            <a:r>
              <a:rPr lang="en-CA" dirty="0" smtClean="0"/>
              <a:t>Maintaining</a:t>
            </a:r>
          </a:p>
          <a:p>
            <a:pPr lvl="1"/>
            <a:r>
              <a:rPr lang="en-CA" dirty="0" smtClean="0"/>
              <a:t>Extending</a:t>
            </a:r>
          </a:p>
          <a:p>
            <a:pPr marL="0" indent="0">
              <a:buNone/>
            </a:pPr>
            <a:r>
              <a:rPr lang="en-CA" dirty="0" smtClean="0"/>
              <a:t>      existing code than is ever spent on authoring it</a:t>
            </a:r>
          </a:p>
          <a:p>
            <a:pPr marL="0" indent="0">
              <a:buNone/>
            </a:pPr>
            <a:endParaRPr lang="en-CA" dirty="0" smtClean="0"/>
          </a:p>
          <a:p>
            <a:r>
              <a:rPr lang="en-CA" dirty="0" smtClean="0"/>
              <a:t>Without comments, it often takes future developers minutes if not hours trying to understand someone else’s code:</a:t>
            </a:r>
          </a:p>
          <a:p>
            <a:pPr lvl="1"/>
            <a:r>
              <a:rPr lang="en-CA" dirty="0" smtClean="0"/>
              <a:t>If you don’t comment your code, your developers </a:t>
            </a:r>
            <a:r>
              <a:rPr lang="en-CA" dirty="0" smtClean="0"/>
              <a:t>won’t either</a:t>
            </a:r>
            <a:endParaRPr lang="en-CA" dirty="0" smtClean="0"/>
          </a:p>
          <a:p>
            <a:pPr lvl="1"/>
            <a:r>
              <a:rPr lang="en-CA" dirty="0" smtClean="0"/>
              <a:t>If your developers don’t comment their code, your costs </a:t>
            </a:r>
            <a:r>
              <a:rPr lang="en-CA" dirty="0" smtClean="0"/>
              <a:t>increase</a:t>
            </a:r>
            <a:endParaRPr lang="en-CA" dirty="0" smtClean="0"/>
          </a:p>
          <a:p>
            <a:pPr lvl="1"/>
            <a:r>
              <a:rPr lang="en-CA" dirty="0" smtClean="0"/>
              <a:t>If your costs increase, your bonus or likelihood of continued employment </a:t>
            </a:r>
            <a:r>
              <a:rPr lang="en-CA" dirty="0" smtClean="0"/>
              <a:t>decreases</a:t>
            </a:r>
            <a:endParaRPr lang="en-CA" dirty="0"/>
          </a:p>
        </p:txBody>
      </p:sp>
    </p:spTree>
    <p:extLst>
      <p:ext uri="{BB962C8B-B14F-4D97-AF65-F5344CB8AC3E}">
        <p14:creationId xmlns:p14="http://schemas.microsoft.com/office/powerpoint/2010/main" val="125345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not to comment…</a:t>
            </a:r>
            <a:endParaRPr lang="en-CA" dirty="0"/>
          </a:p>
        </p:txBody>
      </p:sp>
      <p:sp>
        <p:nvSpPr>
          <p:cNvPr id="3" name="Content Placeholder 2"/>
          <p:cNvSpPr>
            <a:spLocks noGrp="1"/>
          </p:cNvSpPr>
          <p:nvPr>
            <p:ph idx="1"/>
          </p:nvPr>
        </p:nvSpPr>
        <p:spPr/>
        <p:txBody>
          <a:bodyPr/>
          <a:lstStyle/>
          <a:p>
            <a:r>
              <a:rPr lang="en-CA" dirty="0" smtClean="0"/>
              <a:t>Comments explain to the reader what the code is meant to do</a:t>
            </a:r>
          </a:p>
          <a:p>
            <a:pPr lvl="1"/>
            <a:r>
              <a:rPr lang="en-CA" dirty="0" smtClean="0"/>
              <a:t>In C++, in-function comments start with a </a:t>
            </a:r>
            <a:r>
              <a:rPr lang="en-CA" dirty="0" smtClean="0">
                <a:latin typeface="Consolas" panose="020B0609020204030204" pitchFamily="49" charset="0"/>
                <a:cs typeface="Consolas" panose="020B0609020204030204" pitchFamily="49" charset="0"/>
              </a:rPr>
              <a:t>//</a:t>
            </a:r>
            <a:r>
              <a:rPr lang="en-CA" dirty="0" smtClean="0"/>
              <a:t> up to the end of the line</a:t>
            </a:r>
            <a:endParaRPr lang="en-CA" dirty="0" smtClean="0">
              <a:latin typeface="Times New Roman" panose="02020603050405020304" pitchFamily="18" charset="0"/>
              <a:cs typeface="Times New Roman" panose="02020603050405020304" pitchFamily="18" charset="0"/>
            </a:endParaRPr>
          </a:p>
          <a:p>
            <a:pPr marL="457200" lvl="1" indent="0">
              <a:buNone/>
            </a:pPr>
            <a:endParaRPr lang="en-CA" dirty="0" smtClean="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double sinc_1_16( double x ) {</a:t>
            </a:r>
          </a:p>
          <a:p>
            <a:pPr marL="457200" lvl="1" indent="0">
              <a:buNone/>
            </a:pPr>
            <a:r>
              <a:rPr lang="en-CA" dirty="0">
                <a:latin typeface="Consolas" panose="020B0609020204030204" pitchFamily="49" charset="0"/>
                <a:cs typeface="Consolas" panose="020B0609020204030204" pitchFamily="49" charset="0"/>
              </a:rPr>
              <a:t>	    // </a:t>
            </a:r>
            <a:r>
              <a:rPr lang="en-CA" dirty="0" smtClean="0">
                <a:latin typeface="Consolas" panose="020B0609020204030204" pitchFamily="49" charset="0"/>
                <a:cs typeface="Consolas" panose="020B0609020204030204" pitchFamily="49" charset="0"/>
              </a:rPr>
              <a:t>           1   4    3   2</a:t>
            </a: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 Calculate --- x  + --- x  + 1</a:t>
            </a:r>
          </a:p>
          <a:p>
            <a:pPr marL="457200" lvl="1" indent="0">
              <a:buNone/>
            </a:pPr>
            <a:r>
              <a:rPr lang="en-CA" dirty="0" smtClean="0">
                <a:latin typeface="Consolas" panose="020B0609020204030204" pitchFamily="49" charset="0"/>
                <a:cs typeface="Consolas" panose="020B0609020204030204" pitchFamily="49" charset="0"/>
              </a:rPr>
              <a:t>	    //            2        2</a:t>
            </a:r>
          </a:p>
          <a:p>
            <a:pPr marL="457200" lvl="1" indent="0">
              <a:buNone/>
            </a:pPr>
            <a:r>
              <a:rPr lang="en-CA" dirty="0">
                <a:latin typeface="Consolas" panose="020B0609020204030204" pitchFamily="49" charset="0"/>
                <a:cs typeface="Consolas" panose="020B0609020204030204" pitchFamily="49" charset="0"/>
              </a:rPr>
              <a:t>	    return (0.5*x*x + 1.5)*x*x + 1;</a:t>
            </a:r>
          </a:p>
          <a:p>
            <a:pPr marL="457200" lvl="1" indent="0">
              <a:buNone/>
            </a:pPr>
            <a:r>
              <a:rPr lang="en-CA" dirty="0">
                <a:latin typeface="Consolas" panose="020B0609020204030204" pitchFamily="49" charset="0"/>
                <a:cs typeface="Consolas" panose="020B0609020204030204" pitchFamily="49" charset="0"/>
              </a:rPr>
              <a:t>	}</a:t>
            </a:r>
          </a:p>
          <a:p>
            <a:pPr lvl="1"/>
            <a:endParaRPr lang="en-CA" dirty="0">
              <a:cs typeface="Consolas" panose="020B0609020204030204" pitchFamily="49" charset="0"/>
            </a:endParaRPr>
          </a:p>
          <a:p>
            <a:r>
              <a:rPr lang="en-CA" dirty="0" smtClean="0"/>
              <a:t>This is </a:t>
            </a:r>
            <a:r>
              <a:rPr lang="en-CA" b="1" dirty="0" smtClean="0">
                <a:solidFill>
                  <a:srgbClr val="FF0000"/>
                </a:solidFill>
              </a:rPr>
              <a:t>the most </a:t>
            </a:r>
            <a:r>
              <a:rPr lang="en-CA" dirty="0" smtClean="0"/>
              <a:t>useless comment in the world:</a:t>
            </a:r>
          </a:p>
          <a:p>
            <a:pPr lvl="1"/>
            <a:r>
              <a:rPr lang="en-CA" dirty="0" smtClean="0"/>
              <a:t>It repeats in </a:t>
            </a:r>
            <a:r>
              <a:rPr lang="en-CA" cap="small" dirty="0" smtClean="0"/>
              <a:t>ascii</a:t>
            </a:r>
            <a:r>
              <a:rPr lang="en-CA" dirty="0" smtClean="0"/>
              <a:t> art what is already obvious</a:t>
            </a:r>
          </a:p>
          <a:p>
            <a:pPr marL="0" indent="0">
              <a:buNone/>
            </a:pPr>
            <a:endParaRPr lang="en-CA" dirty="0" smtClean="0">
              <a:latin typeface="Consolas" panose="020B0609020204030204" pitchFamily="49" charset="0"/>
              <a:cs typeface="Consolas" panose="020B0609020204030204" pitchFamily="49" charset="0"/>
            </a:endParaRPr>
          </a:p>
        </p:txBody>
      </p:sp>
      <p:pic>
        <p:nvPicPr>
          <p:cNvPr id="18434" name="Picture 2" descr="Image result for pepe le pew stin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033472"/>
            <a:ext cx="2263734" cy="15476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944657" y="4581128"/>
            <a:ext cx="1019831" cy="261610"/>
          </a:xfrm>
          <a:prstGeom prst="rect">
            <a:avLst/>
          </a:prstGeom>
        </p:spPr>
        <p:txBody>
          <a:bodyPr wrap="none">
            <a:spAutoFit/>
          </a:bodyPr>
          <a:lstStyle/>
          <a:p>
            <a:r>
              <a:rPr lang="en-CA" sz="1100" dirty="0" smtClean="0">
                <a:latin typeface="Georgia" panose="02040502050405020303" pitchFamily="18" charset="0"/>
              </a:rPr>
              <a:t>Warner </a:t>
            </a:r>
            <a:r>
              <a:rPr lang="en-CA" sz="1100" dirty="0">
                <a:latin typeface="Georgia" panose="02040502050405020303" pitchFamily="18" charset="0"/>
              </a:rPr>
              <a:t>Bros.</a:t>
            </a:r>
          </a:p>
        </p:txBody>
      </p:sp>
    </p:spTree>
    <p:extLst>
      <p:ext uri="{BB962C8B-B14F-4D97-AF65-F5344CB8AC3E}">
        <p14:creationId xmlns:p14="http://schemas.microsoft.com/office/powerpoint/2010/main" val="2587730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66048</TotalTime>
  <Words>2352</Words>
  <Application>Microsoft Office PowerPoint</Application>
  <PresentationFormat>On-screen Show (4:3)</PresentationFormat>
  <Paragraphs>380</Paragraphs>
  <Slides>29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ＭＳ Ｐゴシック</vt:lpstr>
      <vt:lpstr>Arial</vt:lpstr>
      <vt:lpstr>Calibri</vt:lpstr>
      <vt:lpstr>Consolas</vt:lpstr>
      <vt:lpstr>Constantia</vt:lpstr>
      <vt:lpstr>Georgia</vt:lpstr>
      <vt:lpstr>Times New Roman</vt:lpstr>
      <vt:lpstr>Wingdings</vt:lpstr>
      <vt:lpstr>Custom Design</vt:lpstr>
      <vt:lpstr>Equation</vt:lpstr>
      <vt:lpstr>Comments</vt:lpstr>
      <vt:lpstr>Outline</vt:lpstr>
      <vt:lpstr>Comments</vt:lpstr>
      <vt:lpstr>Comments</vt:lpstr>
      <vt:lpstr>Comments</vt:lpstr>
      <vt:lpstr>Comments</vt:lpstr>
      <vt:lpstr>Comments</vt:lpstr>
      <vt:lpstr>The economic benefit</vt:lpstr>
      <vt:lpstr>How not to comment…</vt:lpstr>
      <vt:lpstr>Function comments</vt:lpstr>
      <vt:lpstr>Function comments</vt:lpstr>
      <vt:lpstr>Documentary</vt:lpstr>
      <vt:lpstr>Functional</vt:lpstr>
      <vt:lpstr>Algorithmic</vt:lpstr>
      <vt:lpstr>Explanatory</vt:lpstr>
      <vt:lpstr>Comment location</vt:lpstr>
      <vt:lpstr>Comment location</vt:lpstr>
      <vt:lpstr>Comment location</vt:lpstr>
      <vt:lpstr>Comment location</vt:lpstr>
      <vt:lpstr>Comment ascii art</vt:lpstr>
      <vt:lpstr>Don’t make your comments hard to update</vt:lpstr>
      <vt:lpstr>Don’t make your comments hard to update</vt:lpstr>
      <vt:lpstr>Don’t make your comments hard to update</vt:lpstr>
      <vt:lpstr>Comment blocks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1327</cp:revision>
  <dcterms:created xsi:type="dcterms:W3CDTF">2009-09-11T23:00:44Z</dcterms:created>
  <dcterms:modified xsi:type="dcterms:W3CDTF">2019-07-31T20:19:00Z</dcterms:modified>
</cp:coreProperties>
</file>